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7" r:id="rId8"/>
    <p:sldId id="268" r:id="rId9"/>
    <p:sldId id="269" r:id="rId10"/>
    <p:sldId id="261" r:id="rId11"/>
    <p:sldId id="262" r:id="rId12"/>
    <p:sldId id="265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F750D29-7B2C-4F4F-B434-14675757F634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89DEE1E-7737-48E0-B4DA-CC8B7C30FB7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750D29-7B2C-4F4F-B434-14675757F634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9DEE1E-7737-48E0-B4DA-CC8B7C30FB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750D29-7B2C-4F4F-B434-14675757F634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9DEE1E-7737-48E0-B4DA-CC8B7C30FB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750D29-7B2C-4F4F-B434-14675757F634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9DEE1E-7737-48E0-B4DA-CC8B7C30FB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F750D29-7B2C-4F4F-B434-14675757F634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89DEE1E-7737-48E0-B4DA-CC8B7C30FB7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750D29-7B2C-4F4F-B434-14675757F634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89DEE1E-7737-48E0-B4DA-CC8B7C30FB7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750D29-7B2C-4F4F-B434-14675757F634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89DEE1E-7737-48E0-B4DA-CC8B7C30FB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750D29-7B2C-4F4F-B434-14675757F634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9DEE1E-7737-48E0-B4DA-CC8B7C30FB7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750D29-7B2C-4F4F-B434-14675757F634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9DEE1E-7737-48E0-B4DA-CC8B7C30FB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F750D29-7B2C-4F4F-B434-14675757F634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89DEE1E-7737-48E0-B4DA-CC8B7C30FB7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F750D29-7B2C-4F4F-B434-14675757F634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89DEE1E-7737-48E0-B4DA-CC8B7C30FB7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0F750D29-7B2C-4F4F-B434-14675757F634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89DEE1E-7737-48E0-B4DA-CC8B7C30FB72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imgurl=http://www.facebook.com/profile/pic.php?oid%3DAAAAAwAgACAAAAAKRQMQn6vSlFVk1jl8MmJkYe0OlgTQf_UANHQ1Q_zh38E1voOoqlZcoq5anDbaOEKJJMuQyWJJ_9jdHluAJEerxHKMLU0Mvo2koBdpoT8GwoqVGG3Mg0QLvYTjDWsM9uxy%26size%3Dnormal&amp;imgrefurl=http://www.facebook.com/people/Justine-Moritz/1710128409&amp;usg=__ZA-GxrC0B20q_NkyZbEaU_PMkf8=&amp;h=221&amp;w=200&amp;sz=11&amp;hl=en&amp;start=2&amp;sig2=KZ8wZ3GyV1s1u-gtj4YLCQ&amp;zoom=1&amp;um=1&amp;itbs=1&amp;tbnid=XIh7Jytj75LiXM:&amp;tbnh=107&amp;tbnw=97&amp;prev=/images?q%3Djustine%2Bmoritz%26um%3D1%26hl%3Den%26safe%3Dactive%26rls%3Dcom.microsoft:en-us:IE-SearchBox%26rlz%3D1I7ADRA_en%26tbs%3Disch:1&amp;ei=RMykTNLKMMaInQeF08mQAQ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400" y="381001"/>
            <a:ext cx="4731434" cy="1066799"/>
          </a:xfrm>
        </p:spPr>
        <p:txBody>
          <a:bodyPr/>
          <a:lstStyle/>
          <a:p>
            <a:pPr algn="ctr"/>
            <a:r>
              <a:rPr lang="en-US" dirty="0" smtClean="0"/>
              <a:t>Frankenstein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2819400"/>
            <a:ext cx="4731434" cy="1752600"/>
          </a:xfrm>
        </p:spPr>
        <p:txBody>
          <a:bodyPr/>
          <a:lstStyle/>
          <a:p>
            <a:pPr algn="ctr"/>
            <a:r>
              <a:rPr lang="en-US" dirty="0" smtClean="0"/>
              <a:t>by</a:t>
            </a:r>
          </a:p>
          <a:p>
            <a:pPr algn="ctr"/>
            <a:r>
              <a:rPr lang="en-US" dirty="0" smtClean="0"/>
              <a:t>Mary Shelley</a:t>
            </a:r>
            <a:endParaRPr lang="en-US" dirty="0"/>
          </a:p>
        </p:txBody>
      </p:sp>
      <p:pic>
        <p:nvPicPr>
          <p:cNvPr id="4" name="Picture 6" descr="writing-frankenst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399" y="1600200"/>
            <a:ext cx="4714875" cy="502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Frame Story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first part you read is the letters. This is actually the END of the story, but you read it FIRST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The second part you read is Victor </a:t>
            </a:r>
            <a:r>
              <a:rPr lang="en-US" dirty="0" smtClean="0"/>
              <a:t>Frankenstein's </a:t>
            </a:r>
            <a:r>
              <a:rPr lang="en-US" dirty="0" smtClean="0"/>
              <a:t>story. It’s the BEGINNING of the story, but you read it SECOND.</a:t>
            </a:r>
          </a:p>
          <a:p>
            <a:r>
              <a:rPr lang="en-US" dirty="0" smtClean="0"/>
              <a:t>The third part you read is the monster’s tale. It’s the middle of the story, but you read it LAST.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Gothic </a:t>
            </a:r>
            <a:r>
              <a:rPr lang="en-US" dirty="0" err="1" smtClean="0"/>
              <a:t>Literataure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Watch for elements of Gothic literature (this is the type of lit that inspired Hawthorne and Poe).</a:t>
            </a:r>
          </a:p>
          <a:p>
            <a:r>
              <a:rPr lang="en-US" dirty="0" smtClean="0"/>
              <a:t> Eerie and supernatural events</a:t>
            </a:r>
          </a:p>
          <a:p>
            <a:r>
              <a:rPr lang="en-US" dirty="0" smtClean="0"/>
              <a:t> Melancholy atmosphere</a:t>
            </a:r>
          </a:p>
          <a:p>
            <a:r>
              <a:rPr lang="en-US" dirty="0" smtClean="0"/>
              <a:t> Reflects wild, unpredictable aspects of nature</a:t>
            </a:r>
          </a:p>
          <a:p>
            <a:r>
              <a:rPr lang="en-US" dirty="0" smtClean="0"/>
              <a:t> Gloomy, desolate, and harsh settings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Romantic Literature</a:t>
            </a:r>
            <a:br>
              <a:rPr lang="en-US" dirty="0" smtClean="0"/>
            </a:br>
            <a:r>
              <a:rPr lang="en-US" dirty="0" smtClean="0"/>
              <a:t>(not like a trashy romance novel)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983163"/>
          </a:xfrm>
        </p:spPr>
        <p:txBody>
          <a:bodyPr>
            <a:normAutofit/>
          </a:bodyPr>
          <a:lstStyle/>
          <a:p>
            <a:r>
              <a:rPr lang="en-US" dirty="0" smtClean="0"/>
              <a:t>Emphasis on </a:t>
            </a:r>
            <a:r>
              <a:rPr lang="en-US" dirty="0" smtClean="0"/>
              <a:t>imagination </a:t>
            </a:r>
            <a:r>
              <a:rPr lang="en-US" dirty="0" smtClean="0"/>
              <a:t>and emotion, individual </a:t>
            </a:r>
            <a:r>
              <a:rPr lang="en-US" dirty="0" smtClean="0"/>
              <a:t>passion </a:t>
            </a:r>
            <a:r>
              <a:rPr lang="en-US" dirty="0" smtClean="0"/>
              <a:t>and inspiration</a:t>
            </a:r>
          </a:p>
          <a:p>
            <a:r>
              <a:rPr lang="en-US" dirty="0" smtClean="0"/>
              <a:t>A turn to the past or an </a:t>
            </a:r>
            <a:r>
              <a:rPr lang="en-US" dirty="0" smtClean="0"/>
              <a:t>inner </a:t>
            </a:r>
            <a:r>
              <a:rPr lang="en-US" dirty="0" smtClean="0"/>
              <a:t>dream world that is </a:t>
            </a:r>
            <a:r>
              <a:rPr lang="en-US" dirty="0" smtClean="0"/>
              <a:t>thought </a:t>
            </a:r>
            <a:r>
              <a:rPr lang="en-US" dirty="0" smtClean="0"/>
              <a:t>to be more perfect </a:t>
            </a:r>
          </a:p>
          <a:p>
            <a:pPr>
              <a:buNone/>
            </a:pPr>
            <a:r>
              <a:rPr lang="en-US" dirty="0" smtClean="0"/>
              <a:t>   and magical than the </a:t>
            </a:r>
            <a:r>
              <a:rPr lang="en-US" dirty="0" smtClean="0"/>
              <a:t>current world </a:t>
            </a:r>
            <a:r>
              <a:rPr lang="en-US" dirty="0" smtClean="0"/>
              <a:t>(industrial age)</a:t>
            </a:r>
          </a:p>
          <a:p>
            <a:r>
              <a:rPr lang="en-US" dirty="0" smtClean="0"/>
              <a:t>Belief in individual liberty; rebellious attitude against tyranny</a:t>
            </a:r>
          </a:p>
          <a:p>
            <a:r>
              <a:rPr lang="en-US" dirty="0" smtClean="0"/>
              <a:t>Concerned with common people</a:t>
            </a:r>
          </a:p>
          <a:p>
            <a:r>
              <a:rPr lang="en-US" dirty="0" smtClean="0"/>
              <a:t>Nature should be untamed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9831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Consequences of irresponsibility in the pursuit of </a:t>
            </a:r>
            <a:r>
              <a:rPr lang="en-US" dirty="0" smtClean="0"/>
              <a:t>knowledge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Consequences of </a:t>
            </a:r>
            <a:r>
              <a:rPr lang="en-US" dirty="0" smtClean="0"/>
              <a:t>pride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Consequences of society’s rejection of </a:t>
            </a:r>
            <a:r>
              <a:rPr lang="en-US" dirty="0" smtClean="0"/>
              <a:t>someone </a:t>
            </a:r>
            <a:r>
              <a:rPr lang="en-US" dirty="0" smtClean="0"/>
              <a:t>who is </a:t>
            </a:r>
            <a:r>
              <a:rPr lang="en-US" dirty="0" smtClean="0"/>
              <a:t>unattractive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Destructive power of </a:t>
            </a:r>
            <a:r>
              <a:rPr lang="en-US" dirty="0" smtClean="0"/>
              <a:t>revenge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Parent-child </a:t>
            </a:r>
            <a:r>
              <a:rPr lang="en-US" dirty="0" smtClean="0"/>
              <a:t>conflicts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Sympathy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Daughter </a:t>
            </a:r>
            <a:r>
              <a:rPr lang="en-US" dirty="0" smtClean="0"/>
              <a:t>of </a:t>
            </a:r>
            <a:r>
              <a:rPr lang="en-US" dirty="0" smtClean="0"/>
              <a:t>two intellectual radicals:</a:t>
            </a:r>
          </a:p>
          <a:p>
            <a:pPr lvl="1"/>
            <a:r>
              <a:rPr lang="en-US" dirty="0" smtClean="0"/>
              <a:t>Mary Wollstonecraft: early women’s rights activist</a:t>
            </a:r>
          </a:p>
          <a:p>
            <a:pPr lvl="1"/>
            <a:r>
              <a:rPr lang="en-US" dirty="0" smtClean="0"/>
              <a:t>William Godwin: political philosopher and novelist</a:t>
            </a:r>
            <a:endParaRPr lang="en-US" dirty="0"/>
          </a:p>
        </p:txBody>
      </p:sp>
      <p:pic>
        <p:nvPicPr>
          <p:cNvPr id="9218" name="Picture 2" descr="http://www.silksoundbooks.com/gfx/lrg_12920083083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3581400"/>
            <a:ext cx="2990850" cy="2990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Background continued…</a:t>
            </a:r>
            <a:endParaRPr lang="en-US" dirty="0"/>
          </a:p>
        </p:txBody>
      </p:sp>
      <p:pic>
        <p:nvPicPr>
          <p:cNvPr id="8194" name="Picture 2" descr="http://2.bp.blogspot.com/_S2X__U-SA4w/SQRudfUqn0I/AAAAAAAAAhM/7B6l1py9rVo/s400/MaryShelleyEaston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1918" y="1371600"/>
            <a:ext cx="4071557" cy="51054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4224718" cy="49831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Ran away with Percy Shelley when she was </a:t>
            </a:r>
            <a:r>
              <a:rPr lang="en-US" dirty="0" smtClean="0">
                <a:solidFill>
                  <a:schemeClr val="bg1"/>
                </a:solidFill>
              </a:rPr>
              <a:t>16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Percy was married at the </a:t>
            </a:r>
            <a:r>
              <a:rPr lang="en-US" dirty="0" smtClean="0">
                <a:solidFill>
                  <a:schemeClr val="bg1"/>
                </a:solidFill>
              </a:rPr>
              <a:t>time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He </a:t>
            </a:r>
            <a:r>
              <a:rPr lang="en-US" dirty="0" smtClean="0">
                <a:solidFill>
                  <a:schemeClr val="bg1"/>
                </a:solidFill>
              </a:rPr>
              <a:t>and Mary married when she was18 after the death off his legal </a:t>
            </a:r>
            <a:r>
              <a:rPr lang="en-US" dirty="0" smtClean="0">
                <a:solidFill>
                  <a:schemeClr val="bg1"/>
                </a:solidFill>
              </a:rPr>
              <a:t>wife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Percy Shelley was </a:t>
            </a:r>
            <a:r>
              <a:rPr lang="en-US" dirty="0" smtClean="0">
                <a:solidFill>
                  <a:schemeClr val="bg1"/>
                </a:solidFill>
              </a:rPr>
              <a:t>a well-known </a:t>
            </a:r>
            <a:r>
              <a:rPr lang="en-US" dirty="0" smtClean="0">
                <a:solidFill>
                  <a:schemeClr val="bg1"/>
                </a:solidFill>
              </a:rPr>
              <a:t>literary figure in England</a:t>
            </a:r>
            <a:r>
              <a:rPr lang="en-US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r>
              <a:rPr lang="en-US" dirty="0" smtClean="0">
                <a:solidFill>
                  <a:schemeClr val="bg1"/>
                </a:solidFill>
              </a:rPr>
              <a:t> Mary listened intently to his intellectual conversations with others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Novel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Mary Shelley did not attach her name to the novel, so many people assumed her husband wrote it.</a:t>
            </a:r>
          </a:p>
          <a:p>
            <a:r>
              <a:rPr lang="en-US" dirty="0" smtClean="0"/>
              <a:t>The story was inspired by a trip to the Swiss Alps when she, Percy, and Lord Byron challenged each other to tell ghost stories.</a:t>
            </a:r>
          </a:p>
          <a:p>
            <a:r>
              <a:rPr lang="en-US" dirty="0" smtClean="0"/>
              <a:t>She told of a dream she had where her dead child was brought back to life with the heat of a fire</a:t>
            </a:r>
          </a:p>
          <a:p>
            <a:r>
              <a:rPr lang="en-US" dirty="0" smtClean="0"/>
              <a:t>She wrote the novel in a year, and it was published when she was 19.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Switzerland</a:t>
            </a:r>
          </a:p>
          <a:p>
            <a:r>
              <a:rPr lang="en-US" dirty="0" smtClean="0"/>
              <a:t>Germany</a:t>
            </a:r>
          </a:p>
          <a:p>
            <a:r>
              <a:rPr lang="en-US" dirty="0" smtClean="0"/>
              <a:t>The arctic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http://www.swissproperty.co.uk/content/General%20Images/0003%2036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1449484"/>
            <a:ext cx="4191000" cy="52561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Main Characters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Victor Frankenstein: fascinated with science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Henry </a:t>
            </a:r>
            <a:r>
              <a:rPr lang="en-US" dirty="0" err="1" smtClean="0"/>
              <a:t>Clerval</a:t>
            </a:r>
            <a:r>
              <a:rPr lang="en-US" dirty="0" smtClean="0"/>
              <a:t>: Victor’s best friend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3554" name="Picture 2" descr="http://science.discovery.com/top-ten/mad-scientists/images/1-victor-frankenstein-324x2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600200"/>
            <a:ext cx="3086100" cy="1952625"/>
          </a:xfrm>
          <a:prstGeom prst="rect">
            <a:avLst/>
          </a:prstGeom>
          <a:noFill/>
        </p:spPr>
      </p:pic>
      <p:pic>
        <p:nvPicPr>
          <p:cNvPr id="23556" name="Picture 4" descr="http://www.wearysloth.com/Gallery/ActorsM/11445-677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1400" y="4038600"/>
            <a:ext cx="3149600" cy="236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Main 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Elizabeth: Victor’s adopted sister and wife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Robert Walton: arctic explorer who rescues Victor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4578" name="Picture 2" descr="http://members.aon.at/frankenstein/images/elizabet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1524000"/>
            <a:ext cx="2828925" cy="2143125"/>
          </a:xfrm>
          <a:prstGeom prst="rect">
            <a:avLst/>
          </a:prstGeom>
          <a:noFill/>
        </p:spPr>
      </p:pic>
      <p:pic>
        <p:nvPicPr>
          <p:cNvPr id="24580" name="Picture 4" descr="http://www.frankensteinthemusical.com/presskit/photos/Walt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3886200"/>
            <a:ext cx="1828800" cy="25631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Main Characters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William and Ernest: Victor’s younger brothers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Justine Moritz: live-in servant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5602" name="Picture 2" descr="http://www.moviediva.com/MD_root/MDimages/Copy_of_bridef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447800"/>
            <a:ext cx="3200400" cy="2538984"/>
          </a:xfrm>
          <a:prstGeom prst="rect">
            <a:avLst/>
          </a:prstGeom>
          <a:noFill/>
        </p:spPr>
      </p:pic>
      <p:sp>
        <p:nvSpPr>
          <p:cNvPr id="25604" name="AutoShape 4" descr="data:image/jpg;base64,/9j/4AAQSkZJRgABAQAAAQABAAD/2wCEAAkGBhMRERUUEhMVFRQUFx0VFxYYFxcXFRUhIR0XHBgWFxoZHCYeGRomGRsbHy8gIycpLCwsGh4xNTAqNSYrLCkBCQoKBQUFDQUFDSkYEhgpKSkpKSkpKSkpKSkpKSkpKSkpKSkpKSkpKSkpKSkpKSkpKSkpKSkpKSkpKSkpKSkpKf/AABEIAGsAYQMBIgACEQEDEQH/xAAbAAACAgMBAAAAAAAAAAAAAAADBQQGAAIHAf/EADkQAAIBAgQEBAQEBAYDAAAAAAECEQADBBIhMQVBUWETInGBBpGhwTJSsfAUQmLRByNzgrLhQ3LS/8QAFAEBAAAAAAAAAAAAAAAAAAAAAP/EABQRAQAAAAAAAAAAAAAAAAAAAAD/2gAMAwEAAhEDEQA/AK/cIS4qzmBIyj/cpn0zCfTtQryBRrtmgjmfO0e4AFeYbzeZ2Eggt1IEadgOgr100OsgZm231kk9+VAttLnvu5M6yJ76zFTUfrI059ah4a7/AJjjqAaLjb2QTH4hIPL8v6g/KgJxXHKLSrPmDMYG8HLE/KkhxHQVHLEnqfrRrNlmEBSZ1kCgmWeIZVy9OdMcHigyzvSR7DLoyMPUEVli8RtoDp696B7avVsFk0qVjrR8LcM69aBlaXWaL0qHbeKP4poDZa9rzxz1rKAaLFoeUCdBO5MmDprEGse7mUAaLEeukx869xNgrqJ8pjlop/CZPLeh5QrBFkgtBPQ7kdvLQLUSLx9B96DxBiTECAdz30I+9es5N5pIOXTTYjX70PBIblwKO7esUDjg/BQAGIknX26VecDhgANANOlVbG4N7lyFUZQuUEhokaR5dvWnPAMDdy37RefDyqjDfzSd96Bhx/gQv28k5TGh0+s8u/KuTpbyuQwIYNl7gzEV0LhOGurcgIrA7vmJdTrvOunPXnzqqfGFgLi7sCASuvcgE/WaCFbHzqU1uKDgLcx1qYV82tBlGCz+/StEmPpRFFASR0rKJ4fesoImNxYylRsrSBvmHQx7x71lqVGWAxB1/wDWPxd9dJo2DsS5ZwPPMgaLb2yzvpUa3e8pJEch2ImZ+f0oIDDKGbmxn9+9RuEcQFi+lxhmVZkDeCCNO+s+1aYjEEkztUQ0HSsBxPwmulgSolwBznUD6ip3wzjbrC4f4cy7Bg2bKpjQwWHSqrhMd4lgMphsotNG4KwJ91ANO+D2LpXytixPPXKNtZOn0oLeuKEGQA40PX171zP40x9p7iohzMGY3WAOh0XIJ6Bd+9X7E3PCQsxLFVzSYkwJ1iuU2+EYi82ltpdtyIEsep7mgl4DcdtKk3fxSKZWf8PcaoEeCT08UA/URPvQOJfDeMsGblh45ssOveSkxQRjtNbR9q0s3gyijMnzFBt4zfs1la5h0+tZQBxRjKpJUSC40357b6fKvcfeXL/TMR9TQMOQ7+bYAmPQGKhcVYkII1bWPWgNhOHAguRvqJ2rV8FI2966vw74YtGzbS6ulu2EnmWgZj7HX1qiYvDNad7T/ittl9RyI7Ea0Efgy20JGyuIkciNQf1qwYL4gvWz4SqLh2Bkgep5Ur4T8NtcfNOVCYk8+uUU8tcFt27+hJVBGusnf6CglY/CO1l9c1x4Gm0k6KvbnPao3CLJ8TKAW8EyxGuuqggc4Mn2HWnF/E5ELIs3GOS2OrHbTkBufSj8G4WtgMoOZ0aLjc2kAk+gbb/ugbYJsy6gMDO36EECD2rLLFXuDXKmUgmdJBnXmBIrS/fCAsBGbrsTrOnYUNF8O/bTcG26nqSCCZ9RHzoOYfE2Ce1i7guMrM7G4GURIJMSv8pERG2lCT8Jq1/HvCmuWEvCS2FdrdwdVJADeo8s9j2qp2nEfSgysrM56VlAvx58EL5SGOrSZB6R6ipnwtws4q+HbXziFmNB5m15Qo+tL+MXg86mcxiefp6DSm/wtjGtWke3o6vpzG/McwQSPSg6xcxQHYKuY9Nz9qR8d4Ily7bvsssy5GE6SNV94MewrZOIBwl0ocl3KzpvA/IOvmHyqf8Axdu8XQFhJGWQV6GRIjeTQKbeF8Pbaoz4jw2Z2jLuZ/WnrYPQqdx9e/pVVs4S5irjBQTbtkt/qEfhA6jnQPeBJ49zxSPKuiA7KOZPcmB7U2Yi3eZyYDL5pOh/7qHZ4cvkFu7cKk6R5YA3B6EGB86buAis25AO5k7dT6/SgX8VcFbUnKHcQRuBDGfeAYr3xc2JE7pZk+rZR9jQuPLCWv6bij00K/etuGNnu4h/6hbH+2RQb4eDdvoQCrBSRyIKBWFcz4zww4S+9o6royH8ymYPrpHqDXS2MX1PJ0j3BP2Iqv8A+IeAzWVvAeayQG7qxA+j5T7mgpfiV7QY71lBGv2i9y6AAFsgID+UFgpf11Jphw17a51VhEqV1Go0BI9xQ34S7XUu22AN68bYQ6SAVAbuP/mmeNwyFh5Rpzga70F2+GbijCpJGYTG38rkyKP4hV1kMwRZBkD8KgsY7Ly7nWqbw3GlCbQMa506ajzL9/nVut4xQbW50KzsCGAzNtqNKBXiPjFGxBtrbbKBMk/j0BypHPfTXWaLax6MykWpdTmuBgIjYDU6MABGlLeGtYfGtiCMoVHKJ/Vv7HJJjqe1SPiHFsLkz+K2k9tSaCzcIyEkqN5PzmT771NxYBDdxH6/Y1RuG8YZTI9Y5bn+4p/Z4mWMTM/v7igz4qvAWGJ3DIV7HPP6A0X4cSLE82ZmnrJpB8TYyURepa4fQAhfvVg4OpTDWgd8iz7jX60GYw+W2w/lePY7/oK24lhPGtPaP/kQr6SND7GD7UPEGbZ7NP796kW30BoOPfw938h+VZXYfDtflHyrKCi8O4Illkdi1y6lvPqRltkrmhQO7fOh3xr7VIw9wkNJny/cVGvb+1BBxgMqw3Gx7irQOJZkQmAuTyGOZiVb5QDFVy9+EetNOCa2WB5Zo7fh/ufnQKsHicioQpLhhc1HTcEbRU/ieLe7cDsoUNbCrEkESYafXlyiKDdHktd83/Fqf4LBo1gBlBCvA7SRIFAgwL6x7fUfv2qxYIeVmGgMgH31/faoyYFAxOUSI/R/7Cmdq2AqCN9/nQV7jr5rrL+ULaHbYt9TFXKyT4C9QP0qkYwf5zf6h/5mrtYPlWgDnlTrpodvWjI21RbJ1Ydz96kGg2ryvayg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-487363"/>
            <a:ext cx="923925" cy="10191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6" name="AutoShape 6" descr="data:image/jpg;base64,/9j/4AAQSkZJRgABAQAAAQABAAD/2wCEAAkGBhMRERUUEhMVFRQUFx0VFxYYFxcXFRUhIR0XHBgWFxoZHCYeGRomGRsbHy8gIycpLCwsGh4xNTAqNSYrLCkBCQoKBQUFDQUFDSkYEhgpKSkpKSkpKSkpKSkpKSkpKSkpKSkpKSkpKSkpKSkpKSkpKSkpKSkpKSkpKSkpKSkpKf/AABEIAGsAYQMBIgACEQEDEQH/xAAbAAACAgMBAAAAAAAAAAAAAAADBQQGAAIHAf/EADkQAAIBAgQEBAQEBAYDAAAAAAECEQADBBIhMQVBUWETInGBBpGhwTJSsfAUQmLRByNzgrLhQ3LS/8QAFAEBAAAAAAAAAAAAAAAAAAAAAP/EABQRAQAAAAAAAAAAAAAAAAAAAAD/2gAMAwEAAhEDEQA/AK/cIS4qzmBIyj/cpn0zCfTtQryBRrtmgjmfO0e4AFeYbzeZ2Eggt1IEadgOgr100OsgZm231kk9+VAttLnvu5M6yJ76zFTUfrI059ah4a7/AJjjqAaLjb2QTH4hIPL8v6g/KgJxXHKLSrPmDMYG8HLE/KkhxHQVHLEnqfrRrNlmEBSZ1kCgmWeIZVy9OdMcHigyzvSR7DLoyMPUEVli8RtoDp696B7avVsFk0qVjrR8LcM69aBlaXWaL0qHbeKP4poDZa9rzxz1rKAaLFoeUCdBO5MmDprEGse7mUAaLEeukx869xNgrqJ8pjlop/CZPLeh5QrBFkgtBPQ7kdvLQLUSLx9B96DxBiTECAdz30I+9es5N5pIOXTTYjX70PBIblwKO7esUDjg/BQAGIknX26VecDhgANANOlVbG4N7lyFUZQuUEhokaR5dvWnPAMDdy37RefDyqjDfzSd96Bhx/gQv28k5TGh0+s8u/KuTpbyuQwIYNl7gzEV0LhOGurcgIrA7vmJdTrvOunPXnzqqfGFgLi7sCASuvcgE/WaCFbHzqU1uKDgLcx1qYV82tBlGCz+/StEmPpRFFASR0rKJ4fesoImNxYylRsrSBvmHQx7x71lqVGWAxB1/wDWPxd9dJo2DsS5ZwPPMgaLb2yzvpUa3e8pJEch2ImZ+f0oIDDKGbmxn9+9RuEcQFi+lxhmVZkDeCCNO+s+1aYjEEkztUQ0HSsBxPwmulgSolwBznUD6ip3wzjbrC4f4cy7Bg2bKpjQwWHSqrhMd4lgMphsotNG4KwJ91ANO+D2LpXytixPPXKNtZOn0oLeuKEGQA40PX171zP40x9p7iohzMGY3WAOh0XIJ6Bd+9X7E3PCQsxLFVzSYkwJ1iuU2+EYi82ltpdtyIEsep7mgl4DcdtKk3fxSKZWf8PcaoEeCT08UA/URPvQOJfDeMsGblh45ssOveSkxQRjtNbR9q0s3gyijMnzFBt4zfs1la5h0+tZQBxRjKpJUSC40357b6fKvcfeXL/TMR9TQMOQ7+bYAmPQGKhcVYkII1bWPWgNhOHAguRvqJ2rV8FI2966vw74YtGzbS6ulu2EnmWgZj7HX1qiYvDNad7T/ittl9RyI7Ea0Efgy20JGyuIkciNQf1qwYL4gvWz4SqLh2Bkgep5Ur4T8NtcfNOVCYk8+uUU8tcFt27+hJVBGusnf6CglY/CO1l9c1x4Gm0k6KvbnPao3CLJ8TKAW8EyxGuuqggc4Mn2HWnF/E5ELIs3GOS2OrHbTkBufSj8G4WtgMoOZ0aLjc2kAk+gbb/ugbYJsy6gMDO36EECD2rLLFXuDXKmUgmdJBnXmBIrS/fCAsBGbrsTrOnYUNF8O/bTcG26nqSCCZ9RHzoOYfE2Ce1i7guMrM7G4GURIJMSv8pERG2lCT8Jq1/HvCmuWEvCS2FdrdwdVJADeo8s9j2qp2nEfSgysrM56VlAvx58EL5SGOrSZB6R6ipnwtws4q+HbXziFmNB5m15Qo+tL+MXg86mcxiefp6DSm/wtjGtWke3o6vpzG/McwQSPSg6xcxQHYKuY9Nz9qR8d4Ily7bvsssy5GE6SNV94MewrZOIBwl0ocl3KzpvA/IOvmHyqf8Axdu8XQFhJGWQV6GRIjeTQKbeF8Pbaoz4jw2Z2jLuZ/WnrYPQqdx9e/pVVs4S5irjBQTbtkt/qEfhA6jnQPeBJ49zxSPKuiA7KOZPcmB7U2Yi3eZyYDL5pOh/7qHZ4cvkFu7cKk6R5YA3B6EGB86buAis25AO5k7dT6/SgX8VcFbUnKHcQRuBDGfeAYr3xc2JE7pZk+rZR9jQuPLCWv6bij00K/etuGNnu4h/6hbH+2RQb4eDdvoQCrBSRyIKBWFcz4zww4S+9o6royH8ymYPrpHqDXS2MX1PJ0j3BP2Iqv8A+IeAzWVvAeayQG7qxA+j5T7mgpfiV7QY71lBGv2i9y6AAFsgID+UFgpf11Jphw17a51VhEqV1Go0BI9xQ34S7XUu22AN68bYQ6SAVAbuP/mmeNwyFh5Rpzga70F2+GbijCpJGYTG38rkyKP4hV1kMwRZBkD8KgsY7Ly7nWqbw3GlCbQMa506ajzL9/nVut4xQbW50KzsCGAzNtqNKBXiPjFGxBtrbbKBMk/j0BypHPfTXWaLax6MykWpdTmuBgIjYDU6MABGlLeGtYfGtiCMoVHKJ/Vv7HJJjqe1SPiHFsLkz+K2k9tSaCzcIyEkqN5PzmT771NxYBDdxH6/Y1RuG8YZTI9Y5bn+4p/Z4mWMTM/v7igz4qvAWGJ3DIV7HPP6A0X4cSLE82ZmnrJpB8TYyURepa4fQAhfvVg4OpTDWgd8iz7jX60GYw+W2w/lePY7/oK24lhPGtPaP/kQr6SND7GD7UPEGbZ7NP796kW30BoOPfw938h+VZXYfDtflHyrKCi8O4Illkdi1y6lvPqRltkrmhQO7fOh3xr7VIw9wkNJny/cVGvb+1BBxgMqw3Gx7irQOJZkQmAuTyGOZiVb5QDFVy9+EetNOCa2WB5Zo7fh/ufnQKsHicioQpLhhc1HTcEbRU/ieLe7cDsoUNbCrEkESYafXlyiKDdHktd83/Fqf4LBo1gBlBCvA7SRIFAgwL6x7fUfv2qxYIeVmGgMgH31/faoyYFAxOUSI/R/7Cmdq2AqCN9/nQV7jr5rrL+ULaHbYt9TFXKyT4C9QP0qkYwf5zf6h/5mrtYPlWgDnlTrpodvWjI21RbJ1Ydz96kGg2ryvayg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-487363"/>
            <a:ext cx="923925" cy="10191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8" name="AutoShape 8" descr="data:image/jpg;base64,/9j/4AAQSkZJRgABAQAAAQABAAD/2wCEAAkGBhMRERUUEhMVFRQUFx0VFxYYFxcXFRUhIR0XHBgWFxoZHCYeGRomGRsbHy8gIycpLCwsGh4xNTAqNSYrLCkBCQoKBQUFDQUFDSkYEhgpKSkpKSkpKSkpKSkpKSkpKSkpKSkpKSkpKSkpKSkpKSkpKSkpKSkpKSkpKSkpKSkpKf/AABEIAGsAYQMBIgACEQEDEQH/xAAbAAACAgMBAAAAAAAAAAAAAAADBQQGAAIHAf/EADkQAAIBAgQEBAQEBAYDAAAAAAECEQADBBIhMQVBUWETInGBBpGhwTJSsfAUQmLRByNzgrLhQ3LS/8QAFAEBAAAAAAAAAAAAAAAAAAAAAP/EABQRAQAAAAAAAAAAAAAAAAAAAAD/2gAMAwEAAhEDEQA/AK/cIS4qzmBIyj/cpn0zCfTtQryBRrtmgjmfO0e4AFeYbzeZ2Eggt1IEadgOgr100OsgZm231kk9+VAttLnvu5M6yJ76zFTUfrI059ah4a7/AJjjqAaLjb2QTH4hIPL8v6g/KgJxXHKLSrPmDMYG8HLE/KkhxHQVHLEnqfrRrNlmEBSZ1kCgmWeIZVy9OdMcHigyzvSR7DLoyMPUEVli8RtoDp696B7avVsFk0qVjrR8LcM69aBlaXWaL0qHbeKP4poDZa9rzxz1rKAaLFoeUCdBO5MmDprEGse7mUAaLEeukx869xNgrqJ8pjlop/CZPLeh5QrBFkgtBPQ7kdvLQLUSLx9B96DxBiTECAdz30I+9es5N5pIOXTTYjX70PBIblwKO7esUDjg/BQAGIknX26VecDhgANANOlVbG4N7lyFUZQuUEhokaR5dvWnPAMDdy37RefDyqjDfzSd96Bhx/gQv28k5TGh0+s8u/KuTpbyuQwIYNl7gzEV0LhOGurcgIrA7vmJdTrvOunPXnzqqfGFgLi7sCASuvcgE/WaCFbHzqU1uKDgLcx1qYV82tBlGCz+/StEmPpRFFASR0rKJ4fesoImNxYylRsrSBvmHQx7x71lqVGWAxB1/wDWPxd9dJo2DsS5ZwPPMgaLb2yzvpUa3e8pJEch2ImZ+f0oIDDKGbmxn9+9RuEcQFi+lxhmVZkDeCCNO+s+1aYjEEkztUQ0HSsBxPwmulgSolwBznUD6ip3wzjbrC4f4cy7Bg2bKpjQwWHSqrhMd4lgMphsotNG4KwJ91ANO+D2LpXytixPPXKNtZOn0oLeuKEGQA40PX171zP40x9p7iohzMGY3WAOh0XIJ6Bd+9X7E3PCQsxLFVzSYkwJ1iuU2+EYi82ltpdtyIEsep7mgl4DcdtKk3fxSKZWf8PcaoEeCT08UA/URPvQOJfDeMsGblh45ssOveSkxQRjtNbR9q0s3gyijMnzFBt4zfs1la5h0+tZQBxRjKpJUSC40357b6fKvcfeXL/TMR9TQMOQ7+bYAmPQGKhcVYkII1bWPWgNhOHAguRvqJ2rV8FI2966vw74YtGzbS6ulu2EnmWgZj7HX1qiYvDNad7T/ittl9RyI7Ea0Efgy20JGyuIkciNQf1qwYL4gvWz4SqLh2Bkgep5Ur4T8NtcfNOVCYk8+uUU8tcFt27+hJVBGusnf6CglY/CO1l9c1x4Gm0k6KvbnPao3CLJ8TKAW8EyxGuuqggc4Mn2HWnF/E5ELIs3GOS2OrHbTkBufSj8G4WtgMoOZ0aLjc2kAk+gbb/ugbYJsy6gMDO36EECD2rLLFXuDXKmUgmdJBnXmBIrS/fCAsBGbrsTrOnYUNF8O/bTcG26nqSCCZ9RHzoOYfE2Ce1i7guMrM7G4GURIJMSv8pERG2lCT8Jq1/HvCmuWEvCS2FdrdwdVJADeo8s9j2qp2nEfSgysrM56VlAvx58EL5SGOrSZB6R6ipnwtws4q+HbXziFmNB5m15Qo+tL+MXg86mcxiefp6DSm/wtjGtWke3o6vpzG/McwQSPSg6xcxQHYKuY9Nz9qR8d4Ily7bvsssy5GE6SNV94MewrZOIBwl0ocl3KzpvA/IOvmHyqf8Axdu8XQFhJGWQV6GRIjeTQKbeF8Pbaoz4jw2Z2jLuZ/WnrYPQqdx9e/pVVs4S5irjBQTbtkt/qEfhA6jnQPeBJ49zxSPKuiA7KOZPcmB7U2Yi3eZyYDL5pOh/7qHZ4cvkFu7cKk6R5YA3B6EGB86buAis25AO5k7dT6/SgX8VcFbUnKHcQRuBDGfeAYr3xc2JE7pZk+rZR9jQuPLCWv6bij00K/etuGNnu4h/6hbH+2RQb4eDdvoQCrBSRyIKBWFcz4zww4S+9o6royH8ymYPrpHqDXS2MX1PJ0j3BP2Iqv8A+IeAzWVvAeayQG7qxA+j5T7mgpfiV7QY71lBGv2i9y6AAFsgID+UFgpf11Jphw17a51VhEqV1Go0BI9xQ34S7XUu22AN68bYQ6SAVAbuP/mmeNwyFh5Rpzga70F2+GbijCpJGYTG38rkyKP4hV1kMwRZBkD8KgsY7Ly7nWqbw3GlCbQMa506ajzL9/nVut4xQbW50KzsCGAzNtqNKBXiPjFGxBtrbbKBMk/j0BypHPfTXWaLax6MykWpdTmuBgIjYDU6MABGlLeGtYfGtiCMoVHKJ/Vv7HJJjqe1SPiHFsLkz+K2k9tSaCzcIyEkqN5PzmT771NxYBDdxH6/Y1RuG8YZTI9Y5bn+4p/Z4mWMTM/v7igz4qvAWGJ3DIV7HPP6A0X4cSLE82ZmnrJpB8TYyURepa4fQAhfvVg4OpTDWgd8iz7jX60GYw+W2w/lePY7/oK24lhPGtPaP/kQr6SND7GD7UPEGbZ7NP796kW30BoOPfw938h+VZXYfDtflHyrKCi8O4Illkdi1y6lvPqRltkrmhQO7fOh3xr7VIw9wkNJny/cVGvb+1BBxgMqw3Gx7irQOJZkQmAuTyGOZiVb5QDFVy9+EetNOCa2WB5Zo7fh/ufnQKsHicioQpLhhc1HTcEbRU/ieLe7cDsoUNbCrEkESYafXlyiKDdHktd83/Fqf4LBo1gBlBCvA7SRIFAgwL6x7fUfv2qxYIeVmGgMgH31/faoyYFAxOUSI/R/7Cmdq2AqCN9/nQV7jr5rrL+ULaHbYt9TFXKyT4C9QP0qkYwf5zf6h/5mrtYPlWgDnlTrpodvWjI21RbJ1Ydz96kGg2ryvayg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-487363"/>
            <a:ext cx="923925" cy="10191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5610" name="Picture 10" descr="http://www.wearysloth.com/Gallery/ActorsC/364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4191000"/>
            <a:ext cx="3048000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Main Characters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The monster: created from inanimate body parts by Victor</a:t>
            </a:r>
          </a:p>
          <a:p>
            <a:endParaRPr lang="en-US" dirty="0"/>
          </a:p>
        </p:txBody>
      </p:sp>
      <p:pic>
        <p:nvPicPr>
          <p:cNvPr id="26626" name="Picture 2" descr="http://unrealitymag.com/wp-content/uploads/2010/04/frankenste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82562"/>
            <a:ext cx="5791200" cy="34230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311</TotalTime>
  <Words>428</Words>
  <Application>Microsoft Office PowerPoint</Application>
  <PresentationFormat>On-screen Show (4:3)</PresentationFormat>
  <Paragraphs>73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Rockwell</vt:lpstr>
      <vt:lpstr>Wingdings</vt:lpstr>
      <vt:lpstr>Wingdings 2</vt:lpstr>
      <vt:lpstr>Foundry</vt:lpstr>
      <vt:lpstr>Frankenstein</vt:lpstr>
      <vt:lpstr>Background</vt:lpstr>
      <vt:lpstr>Background continued…</vt:lpstr>
      <vt:lpstr>The Novel</vt:lpstr>
      <vt:lpstr>Setting</vt:lpstr>
      <vt:lpstr>Main Characters</vt:lpstr>
      <vt:lpstr>Main Characters</vt:lpstr>
      <vt:lpstr>Main Characters</vt:lpstr>
      <vt:lpstr>Main Characters</vt:lpstr>
      <vt:lpstr>Frame Story</vt:lpstr>
      <vt:lpstr>Gothic Literataure</vt:lpstr>
      <vt:lpstr>Romantic Literature (not like a trashy romance novel)</vt:lpstr>
      <vt:lpstr>Themes</vt:lpstr>
    </vt:vector>
  </TitlesOfParts>
  <Company>Tahquamenon Area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Frankenstein</dc:title>
  <dc:creator>TAS</dc:creator>
  <cp:lastModifiedBy>Mikal Staley</cp:lastModifiedBy>
  <cp:revision>31</cp:revision>
  <dcterms:created xsi:type="dcterms:W3CDTF">2010-09-30T12:51:38Z</dcterms:created>
  <dcterms:modified xsi:type="dcterms:W3CDTF">2016-09-30T12:25:33Z</dcterms:modified>
</cp:coreProperties>
</file>