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660"/>
  </p:normalViewPr>
  <p:slideViewPr>
    <p:cSldViewPr snapToGrid="0">
      <p:cViewPr>
        <p:scale>
          <a:sx n="100" d="100"/>
          <a:sy n="100" d="100"/>
        </p:scale>
        <p:origin x="774" y="-3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0975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301917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413420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395929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9C2334-4964-4486-A333-ECC29381E77E}"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96227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9C2334-4964-4486-A333-ECC29381E77E}"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02518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9C2334-4964-4486-A333-ECC29381E77E}"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95457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9C2334-4964-4486-A333-ECC29381E77E}"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83187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C2334-4964-4486-A333-ECC29381E77E}"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14033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09C2334-4964-4486-A333-ECC29381E77E}"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644502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09C2334-4964-4486-A333-ECC29381E77E}"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07352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9C2334-4964-4486-A333-ECC29381E77E}" type="datetimeFigureOut">
              <a:rPr lang="en-US" smtClean="0"/>
              <a:t>8/29/2017</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BD9C272-AEAA-4001-BBAC-7AFF54645F6B}" type="slidenum">
              <a:rPr lang="en-US" smtClean="0"/>
              <a:t>‹#›</a:t>
            </a:fld>
            <a:endParaRPr lang="en-US"/>
          </a:p>
        </p:txBody>
      </p:sp>
    </p:spTree>
    <p:extLst>
      <p:ext uri="{BB962C8B-B14F-4D97-AF65-F5344CB8AC3E}">
        <p14:creationId xmlns:p14="http://schemas.microsoft.com/office/powerpoint/2010/main" val="1806785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DA952FF-395F-4A79-B3C3-A7E9068CF17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91" b="92424" l="3150" r="97113">
                        <a14:foregroundMark x1="7349" y1="56061" x2="7810" y2="28732"/>
                        <a14:foregroundMark x1="9223" y1="24823" x2="42520" y2="20455"/>
                        <a14:foregroundMark x1="42520" y1="20455" x2="27297" y2="36364"/>
                        <a14:foregroundMark x1="27297" y1="36364" x2="57218" y2="30303"/>
                        <a14:foregroundMark x1="57218" y1="30303" x2="76378" y2="31818"/>
                        <a14:foregroundMark x1="76378" y1="31818" x2="86089" y2="42424"/>
                        <a14:foregroundMark x1="86089" y1="42424" x2="89501" y2="75758"/>
                        <a14:foregroundMark x1="89501" y1="75758" x2="89764" y2="88636"/>
                        <a14:foregroundMark x1="93176" y1="78788" x2="90026" y2="51515"/>
                        <a14:foregroundMark x1="90026" y1="51515" x2="84252" y2="29545"/>
                        <a14:foregroundMark x1="84252" y1="29545" x2="78478" y2="21970"/>
                        <a14:foregroundMark x1="90551" y1="28788" x2="86352" y2="54545"/>
                        <a14:foregroundMark x1="86352" y1="54545" x2="94702" y2="60108"/>
                        <a14:foregroundMark x1="95386" y1="66343" x2="90551" y2="86364"/>
                        <a14:foregroundMark x1="90551" y1="86364" x2="87402" y2="90152"/>
                        <a14:foregroundMark x1="92651" y1="85606" x2="92913" y2="56818"/>
                        <a14:foregroundMark x1="92913" y1="56818" x2="89239" y2="48485"/>
                        <a14:foregroundMark x1="89239" y1="48485" x2="80315" y2="63636"/>
                        <a14:foregroundMark x1="80315" y1="63636" x2="89239" y2="74242"/>
                        <a14:foregroundMark x1="89239" y1="74242" x2="97375" y2="76515"/>
                        <a14:foregroundMark x1="86352" y1="90152" x2="85302" y2="77273"/>
                        <a14:foregroundMark x1="16535" y1="47727" x2="9449" y2="77273"/>
                        <a14:foregroundMark x1="9449" y1="77273" x2="13123" y2="87121"/>
                        <a14:foregroundMark x1="13123" y1="87121" x2="9541" y2="84688"/>
                        <a14:foregroundMark x1="10761" y1="60606" x2="17323" y2="63636"/>
                        <a14:foregroundMark x1="13648" y1="87879" x2="12861" y2="92424"/>
                        <a14:backgroundMark x1="13386" y1="9091" x2="3937" y2="16667"/>
                        <a14:backgroundMark x1="3937" y1="16667" x2="2362" y2="46212"/>
                        <a14:backgroundMark x1="2362" y1="46212" x2="2362" y2="46212"/>
                        <a14:backgroundMark x1="87402" y1="3788" x2="96850" y2="6061"/>
                        <a14:backgroundMark x1="96850" y1="6061" x2="98950" y2="48485"/>
                        <a14:backgroundMark x1="98688" y1="50758" x2="99475" y2="64394"/>
                        <a14:backgroundMark x1="87402" y1="11364" x2="80052" y2="9091"/>
                        <a14:backgroundMark x1="0" y1="78788" x2="6824" y2="94697"/>
                      </a14:backgroundRemoval>
                    </a14:imgEffect>
                  </a14:imgLayer>
                </a14:imgProps>
              </a:ext>
            </a:extLst>
          </a:blip>
          <a:stretch>
            <a:fillRect/>
          </a:stretch>
        </p:blipFill>
        <p:spPr>
          <a:xfrm>
            <a:off x="1212606" y="95766"/>
            <a:ext cx="5478705" cy="1656834"/>
          </a:xfrm>
          <a:prstGeom prst="rect">
            <a:avLst/>
          </a:prstGeom>
        </p:spPr>
      </p:pic>
      <p:sp>
        <p:nvSpPr>
          <p:cNvPr id="11" name="TextBox 10">
            <a:extLst>
              <a:ext uri="{FF2B5EF4-FFF2-40B4-BE49-F238E27FC236}">
                <a16:creationId xmlns:a16="http://schemas.microsoft.com/office/drawing/2014/main" id="{30BE5717-DFCC-4D2E-8F70-4B693D0A9031}"/>
              </a:ext>
            </a:extLst>
          </p:cNvPr>
          <p:cNvSpPr txBox="1"/>
          <p:nvPr/>
        </p:nvSpPr>
        <p:spPr>
          <a:xfrm>
            <a:off x="2843762" y="460487"/>
            <a:ext cx="2140195" cy="646331"/>
          </a:xfrm>
          <a:prstGeom prst="rect">
            <a:avLst/>
          </a:prstGeom>
          <a:noFill/>
        </p:spPr>
        <p:txBody>
          <a:bodyPr wrap="none" rtlCol="0">
            <a:prstTxWarp prst="textArchUp">
              <a:avLst/>
            </a:prstTxWarp>
            <a:spAutoFit/>
          </a:bodyPr>
          <a:lstStyle/>
          <a:p>
            <a:pPr algn="ctr"/>
            <a:r>
              <a:rPr lang="en-US" sz="3600" dirty="0" smtClean="0">
                <a:latin typeface="Brush Script MT" panose="03060802040406070304" pitchFamily="66" charset="0"/>
              </a:rPr>
              <a:t>MS English</a:t>
            </a:r>
            <a:endParaRPr lang="en-US" sz="3600" dirty="0">
              <a:latin typeface="Brush Script MT" panose="03060802040406070304" pitchFamily="66" charset="0"/>
            </a:endParaRPr>
          </a:p>
        </p:txBody>
      </p:sp>
      <p:cxnSp>
        <p:nvCxnSpPr>
          <p:cNvPr id="8" name="Straight Connector 7">
            <a:extLst>
              <a:ext uri="{FF2B5EF4-FFF2-40B4-BE49-F238E27FC236}">
                <a16:creationId xmlns:a16="http://schemas.microsoft.com/office/drawing/2014/main" id="{2302008B-907B-4912-9426-12F287DC83E7}"/>
              </a:ext>
            </a:extLst>
          </p:cNvPr>
          <p:cNvCxnSpPr>
            <a:cxnSpLocks/>
          </p:cNvCxnSpPr>
          <p:nvPr/>
        </p:nvCxnSpPr>
        <p:spPr>
          <a:xfrm flipH="1">
            <a:off x="3873404" y="1634740"/>
            <a:ext cx="24654" cy="800375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AEFDBCE4-2BB6-4386-9971-0A20BFD43748}"/>
              </a:ext>
            </a:extLst>
          </p:cNvPr>
          <p:cNvGrpSpPr/>
          <p:nvPr/>
        </p:nvGrpSpPr>
        <p:grpSpPr>
          <a:xfrm>
            <a:off x="330201" y="1752600"/>
            <a:ext cx="2896104" cy="647700"/>
            <a:chOff x="330201" y="1752600"/>
            <a:chExt cx="2896104" cy="647700"/>
          </a:xfrm>
          <a:effectLst>
            <a:outerShdw blurRad="50800" dist="88900" dir="2700000" algn="tl" rotWithShape="0">
              <a:prstClr val="black">
                <a:alpha val="40000"/>
              </a:prstClr>
            </a:outerShdw>
          </a:effectLst>
        </p:grpSpPr>
        <p:grpSp>
          <p:nvGrpSpPr>
            <p:cNvPr id="13" name="Group 12">
              <a:extLst>
                <a:ext uri="{FF2B5EF4-FFF2-40B4-BE49-F238E27FC236}">
                  <a16:creationId xmlns:a16="http://schemas.microsoft.com/office/drawing/2014/main" id="{7CFD23CA-BAEE-453A-8AD5-9DA448AE65A0}"/>
                </a:ext>
              </a:extLst>
            </p:cNvPr>
            <p:cNvGrpSpPr/>
            <p:nvPr/>
          </p:nvGrpSpPr>
          <p:grpSpPr>
            <a:xfrm flipH="1">
              <a:off x="330201" y="1752600"/>
              <a:ext cx="2896104" cy="647700"/>
              <a:chOff x="698499" y="3124200"/>
              <a:chExt cx="2159506" cy="647700"/>
            </a:xfrm>
          </p:grpSpPr>
          <p:sp>
            <p:nvSpPr>
              <p:cNvPr id="15" name="Arrow: Chevron 3">
                <a:extLst>
                  <a:ext uri="{FF2B5EF4-FFF2-40B4-BE49-F238E27FC236}">
                    <a16:creationId xmlns:a16="http://schemas.microsoft.com/office/drawing/2014/main" id="{D03E2108-EB8E-4A04-9330-492CDE1CD86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Chevron 3">
                <a:extLst>
                  <a:ext uri="{FF2B5EF4-FFF2-40B4-BE49-F238E27FC236}">
                    <a16:creationId xmlns:a16="http://schemas.microsoft.com/office/drawing/2014/main" id="{DF39EC4E-192F-4235-BE60-35310E98D31C}"/>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2A7BBA3-4339-43EA-BBDC-3B1ECEADCFFB}"/>
                </a:ext>
              </a:extLst>
            </p:cNvPr>
            <p:cNvSpPr txBox="1"/>
            <p:nvPr/>
          </p:nvSpPr>
          <p:spPr>
            <a:xfrm>
              <a:off x="463303" y="1807746"/>
              <a:ext cx="1564852"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Teacher Info</a:t>
              </a:r>
              <a:endParaRPr lang="en-US" sz="2800" dirty="0">
                <a:solidFill>
                  <a:schemeClr val="bg1"/>
                </a:solidFill>
                <a:latin typeface="Haettenschweiler" panose="020B0706040902060204" pitchFamily="34" charset="0"/>
              </a:endParaRPr>
            </a:p>
          </p:txBody>
        </p:sp>
      </p:grpSp>
      <p:grpSp>
        <p:nvGrpSpPr>
          <p:cNvPr id="37" name="Group 36">
            <a:extLst>
              <a:ext uri="{FF2B5EF4-FFF2-40B4-BE49-F238E27FC236}">
                <a16:creationId xmlns:a16="http://schemas.microsoft.com/office/drawing/2014/main" id="{E5BF87FC-AB9E-4FD9-BC54-F110C77B8B1D}"/>
              </a:ext>
            </a:extLst>
          </p:cNvPr>
          <p:cNvGrpSpPr/>
          <p:nvPr/>
        </p:nvGrpSpPr>
        <p:grpSpPr>
          <a:xfrm flipH="1">
            <a:off x="4243481" y="5461562"/>
            <a:ext cx="3370261" cy="647700"/>
            <a:chOff x="853427" y="7962900"/>
            <a:chExt cx="2648546" cy="647700"/>
          </a:xfrm>
          <a:effectLst>
            <a:outerShdw blurRad="50800" dist="88900" dir="2700000" algn="tl" rotWithShape="0">
              <a:prstClr val="black">
                <a:alpha val="40000"/>
              </a:prstClr>
            </a:outerShdw>
          </a:effectLst>
        </p:grpSpPr>
        <p:grpSp>
          <p:nvGrpSpPr>
            <p:cNvPr id="9" name="Group 8">
              <a:extLst>
                <a:ext uri="{FF2B5EF4-FFF2-40B4-BE49-F238E27FC236}">
                  <a16:creationId xmlns:a16="http://schemas.microsoft.com/office/drawing/2014/main" id="{2C1EF69B-CD85-4D2D-A756-2EA7DF86A098}"/>
                </a:ext>
              </a:extLst>
            </p:cNvPr>
            <p:cNvGrpSpPr/>
            <p:nvPr/>
          </p:nvGrpSpPr>
          <p:grpSpPr>
            <a:xfrm flipH="1">
              <a:off x="1066799" y="7962900"/>
              <a:ext cx="2435174" cy="647700"/>
              <a:chOff x="698499" y="3124200"/>
              <a:chExt cx="2159506" cy="647700"/>
            </a:xfrm>
          </p:grpSpPr>
          <p:sp>
            <p:nvSpPr>
              <p:cNvPr id="10" name="Arrow: Chevron 3">
                <a:extLst>
                  <a:ext uri="{FF2B5EF4-FFF2-40B4-BE49-F238E27FC236}">
                    <a16:creationId xmlns:a16="http://schemas.microsoft.com/office/drawing/2014/main" id="{DF020A85-5374-49C8-945C-8FF23BBFB9CB}"/>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Chevron 3">
                <a:extLst>
                  <a:ext uri="{FF2B5EF4-FFF2-40B4-BE49-F238E27FC236}">
                    <a16:creationId xmlns:a16="http://schemas.microsoft.com/office/drawing/2014/main" id="{5FD8A8A8-898A-4D4C-AA3A-906D7B41A72D}"/>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EB0654AF-88B7-4F97-9508-F369B41AF9BC}"/>
                </a:ext>
              </a:extLst>
            </p:cNvPr>
            <p:cNvSpPr txBox="1"/>
            <p:nvPr/>
          </p:nvSpPr>
          <p:spPr>
            <a:xfrm>
              <a:off x="853427" y="8018046"/>
              <a:ext cx="1710725"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Missing Work</a:t>
              </a:r>
              <a:endParaRPr lang="en-US" sz="2800" dirty="0">
                <a:solidFill>
                  <a:schemeClr val="bg1"/>
                </a:solidFill>
                <a:latin typeface="Haettenschweiler" panose="020B0706040902060204" pitchFamily="34" charset="0"/>
              </a:endParaRPr>
            </a:p>
          </p:txBody>
        </p:sp>
      </p:grpSp>
      <p:grpSp>
        <p:nvGrpSpPr>
          <p:cNvPr id="49" name="Group 48">
            <a:extLst>
              <a:ext uri="{FF2B5EF4-FFF2-40B4-BE49-F238E27FC236}">
                <a16:creationId xmlns:a16="http://schemas.microsoft.com/office/drawing/2014/main" id="{3384436E-9C13-4E22-81DA-B276F39A9213}"/>
              </a:ext>
            </a:extLst>
          </p:cNvPr>
          <p:cNvGrpSpPr/>
          <p:nvPr/>
        </p:nvGrpSpPr>
        <p:grpSpPr>
          <a:xfrm flipH="1">
            <a:off x="373926" y="4926856"/>
            <a:ext cx="2858005" cy="647700"/>
            <a:chOff x="4559298" y="1772166"/>
            <a:chExt cx="2858005" cy="647700"/>
          </a:xfrm>
          <a:effectLst>
            <a:outerShdw blurRad="50800" dist="88900" dir="2700000" algn="tl" rotWithShape="0">
              <a:prstClr val="black">
                <a:alpha val="40000"/>
              </a:prstClr>
            </a:outerShdw>
          </a:effectLst>
        </p:grpSpPr>
        <p:grpSp>
          <p:nvGrpSpPr>
            <p:cNvPr id="20" name="Group 19">
              <a:extLst>
                <a:ext uri="{FF2B5EF4-FFF2-40B4-BE49-F238E27FC236}">
                  <a16:creationId xmlns:a16="http://schemas.microsoft.com/office/drawing/2014/main" id="{DB3C659A-CB7F-4BDC-AA3B-137E210EBCC4}"/>
                </a:ext>
              </a:extLst>
            </p:cNvPr>
            <p:cNvGrpSpPr/>
            <p:nvPr/>
          </p:nvGrpSpPr>
          <p:grpSpPr>
            <a:xfrm>
              <a:off x="4559298" y="1772166"/>
              <a:ext cx="2858005" cy="647700"/>
              <a:chOff x="698499" y="3124200"/>
              <a:chExt cx="2159506" cy="647700"/>
            </a:xfrm>
          </p:grpSpPr>
          <p:sp>
            <p:nvSpPr>
              <p:cNvPr id="21" name="Arrow: Chevron 3">
                <a:extLst>
                  <a:ext uri="{FF2B5EF4-FFF2-40B4-BE49-F238E27FC236}">
                    <a16:creationId xmlns:a16="http://schemas.microsoft.com/office/drawing/2014/main" id="{5E97F33F-3D3A-4C2F-ACD7-F59BE92897D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Chevron 3">
                <a:extLst>
                  <a:ext uri="{FF2B5EF4-FFF2-40B4-BE49-F238E27FC236}">
                    <a16:creationId xmlns:a16="http://schemas.microsoft.com/office/drawing/2014/main" id="{FAC3AE7F-FF3E-4ED7-B64B-5E1ED72A9A50}"/>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21035C35-D7C5-4C8B-94D3-4BE2188F1A26}"/>
                </a:ext>
              </a:extLst>
            </p:cNvPr>
            <p:cNvSpPr txBox="1"/>
            <p:nvPr/>
          </p:nvSpPr>
          <p:spPr>
            <a:xfrm>
              <a:off x="5638382" y="1807746"/>
              <a:ext cx="1616148"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Expectations</a:t>
              </a:r>
              <a:endParaRPr lang="en-US" sz="2800" dirty="0">
                <a:solidFill>
                  <a:schemeClr val="bg1"/>
                </a:solidFill>
                <a:latin typeface="Haettenschweiler" panose="020B0706040902060204" pitchFamily="34" charset="0"/>
              </a:endParaRPr>
            </a:p>
          </p:txBody>
        </p:sp>
      </p:grpSp>
      <p:grpSp>
        <p:nvGrpSpPr>
          <p:cNvPr id="55" name="Group 54">
            <a:extLst>
              <a:ext uri="{FF2B5EF4-FFF2-40B4-BE49-F238E27FC236}">
                <a16:creationId xmlns:a16="http://schemas.microsoft.com/office/drawing/2014/main" id="{112F8CA7-4663-4C89-A3AF-5463033AC7A5}"/>
              </a:ext>
            </a:extLst>
          </p:cNvPr>
          <p:cNvGrpSpPr/>
          <p:nvPr/>
        </p:nvGrpSpPr>
        <p:grpSpPr>
          <a:xfrm>
            <a:off x="4243481" y="1747614"/>
            <a:ext cx="3175259" cy="647700"/>
            <a:chOff x="4559298" y="1772166"/>
            <a:chExt cx="2858005" cy="647700"/>
          </a:xfrm>
          <a:effectLst>
            <a:outerShdw blurRad="50800" dist="88900" dir="2700000" algn="tl" rotWithShape="0">
              <a:prstClr val="black">
                <a:alpha val="40000"/>
              </a:prstClr>
            </a:outerShdw>
          </a:effectLst>
        </p:grpSpPr>
        <p:grpSp>
          <p:nvGrpSpPr>
            <p:cNvPr id="56" name="Group 55">
              <a:extLst>
                <a:ext uri="{FF2B5EF4-FFF2-40B4-BE49-F238E27FC236}">
                  <a16:creationId xmlns:a16="http://schemas.microsoft.com/office/drawing/2014/main" id="{204E0D42-46F3-404E-B999-3F112F0EACF3}"/>
                </a:ext>
              </a:extLst>
            </p:cNvPr>
            <p:cNvGrpSpPr/>
            <p:nvPr/>
          </p:nvGrpSpPr>
          <p:grpSpPr>
            <a:xfrm>
              <a:off x="4559298" y="1772166"/>
              <a:ext cx="2858005" cy="647700"/>
              <a:chOff x="698499" y="3124200"/>
              <a:chExt cx="2159506" cy="647700"/>
            </a:xfrm>
          </p:grpSpPr>
          <p:sp>
            <p:nvSpPr>
              <p:cNvPr id="58" name="Arrow: Chevron 3">
                <a:extLst>
                  <a:ext uri="{FF2B5EF4-FFF2-40B4-BE49-F238E27FC236}">
                    <a16:creationId xmlns:a16="http://schemas.microsoft.com/office/drawing/2014/main" id="{E7F85675-6908-4374-8E90-DBA6DE5EBD5C}"/>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Arrow: Chevron 3">
                <a:extLst>
                  <a:ext uri="{FF2B5EF4-FFF2-40B4-BE49-F238E27FC236}">
                    <a16:creationId xmlns:a16="http://schemas.microsoft.com/office/drawing/2014/main" id="{04657B8A-2723-4EE6-91C4-3F712501A5B5}"/>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50C734D0-40A0-4AF4-8D3B-AEC2CDCB0CE1}"/>
                </a:ext>
              </a:extLst>
            </p:cNvPr>
            <p:cNvSpPr txBox="1"/>
            <p:nvPr/>
          </p:nvSpPr>
          <p:spPr>
            <a:xfrm>
              <a:off x="6338377" y="1797566"/>
              <a:ext cx="928987" cy="523220"/>
            </a:xfrm>
            <a:prstGeom prst="rect">
              <a:avLst/>
            </a:prstGeom>
            <a:noFill/>
          </p:spPr>
          <p:txBody>
            <a:bodyPr wrap="square" rtlCol="0">
              <a:spAutoFit/>
            </a:bodyPr>
            <a:lstStyle/>
            <a:p>
              <a:r>
                <a:rPr lang="en-US" sz="2800" dirty="0">
                  <a:solidFill>
                    <a:schemeClr val="bg1"/>
                  </a:solidFill>
                  <a:latin typeface="Haettenschweiler" panose="020B0706040902060204" pitchFamily="34" charset="0"/>
                </a:rPr>
                <a:t>G</a:t>
              </a:r>
              <a:r>
                <a:rPr lang="en-US" sz="2800" dirty="0" smtClean="0">
                  <a:solidFill>
                    <a:schemeClr val="bg1"/>
                  </a:solidFill>
                  <a:latin typeface="Haettenschweiler" panose="020B0706040902060204" pitchFamily="34" charset="0"/>
                </a:rPr>
                <a:t>rading</a:t>
              </a:r>
              <a:endParaRPr lang="en-US" sz="2800" dirty="0">
                <a:solidFill>
                  <a:schemeClr val="bg1"/>
                </a:solidFill>
                <a:latin typeface="Haettenschweiler" panose="020B0706040902060204" pitchFamily="34" charset="0"/>
              </a:endParaRPr>
            </a:p>
          </p:txBody>
        </p:sp>
      </p:grpSp>
      <p:sp>
        <p:nvSpPr>
          <p:cNvPr id="60" name="TextBox 59">
            <a:extLst>
              <a:ext uri="{FF2B5EF4-FFF2-40B4-BE49-F238E27FC236}">
                <a16:creationId xmlns:a16="http://schemas.microsoft.com/office/drawing/2014/main" id="{46159497-4539-442F-B8A4-B771ED55F86D}"/>
              </a:ext>
            </a:extLst>
          </p:cNvPr>
          <p:cNvSpPr txBox="1"/>
          <p:nvPr/>
        </p:nvSpPr>
        <p:spPr>
          <a:xfrm>
            <a:off x="336247" y="2405151"/>
            <a:ext cx="3068944" cy="1077218"/>
          </a:xfrm>
          <a:prstGeom prst="rect">
            <a:avLst/>
          </a:prstGeom>
          <a:noFill/>
        </p:spPr>
        <p:txBody>
          <a:bodyPr wrap="square" rtlCol="0">
            <a:spAutoFit/>
          </a:bodyPr>
          <a:lstStyle/>
          <a:p>
            <a:r>
              <a:rPr lang="en-US" sz="2800" b="1" dirty="0" smtClean="0">
                <a:latin typeface="Informal Roman" panose="030604020304060B0204" pitchFamily="66" charset="0"/>
              </a:rPr>
              <a:t>Mrs. Doke</a:t>
            </a:r>
            <a:endParaRPr lang="en-US" sz="2800" b="1" dirty="0">
              <a:latin typeface="Informal Roman" panose="030604020304060B0204" pitchFamily="66" charset="0"/>
            </a:endParaRPr>
          </a:p>
          <a:p>
            <a:r>
              <a:rPr lang="en-US" sz="1200" dirty="0">
                <a:latin typeface="Times New Roman" panose="02020603050405020304" pitchFamily="18" charset="0"/>
                <a:cs typeface="Times New Roman" panose="02020603050405020304" pitchFamily="18" charset="0"/>
              </a:rPr>
              <a:t>E-mail: </a:t>
            </a:r>
            <a:r>
              <a:rPr lang="en-US" sz="1200" dirty="0" smtClean="0">
                <a:latin typeface="Times New Roman" panose="02020603050405020304" pitchFamily="18" charset="0"/>
                <a:cs typeface="Times New Roman" panose="02020603050405020304" pitchFamily="18" charset="0"/>
              </a:rPr>
              <a:t>mdoke@eupschools.org</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Phone: </a:t>
            </a:r>
            <a:r>
              <a:rPr lang="en-US" sz="1200" dirty="0" smtClean="0">
                <a:latin typeface="Times New Roman" panose="02020603050405020304" pitchFamily="18" charset="0"/>
                <a:cs typeface="Times New Roman" panose="02020603050405020304" pitchFamily="18" charset="0"/>
              </a:rPr>
              <a:t>906-492-3353 Ext. 1013</a:t>
            </a: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Class Website: mrsdokes.weebly.com</a:t>
            </a:r>
            <a:endParaRPr lang="en-US" sz="1200" dirty="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B2D95EEF-2ADB-4731-BF5F-32E0D4ECF244}"/>
              </a:ext>
            </a:extLst>
          </p:cNvPr>
          <p:cNvSpPr txBox="1"/>
          <p:nvPr/>
        </p:nvSpPr>
        <p:spPr>
          <a:xfrm>
            <a:off x="351133" y="3472358"/>
            <a:ext cx="3535814" cy="1415772"/>
          </a:xfrm>
          <a:prstGeom prst="rect">
            <a:avLst/>
          </a:prstGeom>
          <a:noFill/>
        </p:spPr>
        <p:txBody>
          <a:bodyPr wrap="square" rtlCol="0">
            <a:spAutoFit/>
          </a:bodyPr>
          <a:lstStyle/>
          <a:p>
            <a:r>
              <a:rPr lang="en-US" sz="2600" b="1" dirty="0" smtClean="0">
                <a:latin typeface="Informal Roman" panose="030604020304060B0204" pitchFamily="66" charset="0"/>
              </a:rPr>
              <a:t>WELCOME</a:t>
            </a:r>
          </a:p>
          <a:p>
            <a:r>
              <a:rPr lang="en-US" sz="1200" dirty="0" smtClean="0">
                <a:latin typeface="Times New Roman" panose="02020603050405020304" pitchFamily="18" charset="0"/>
                <a:cs typeface="Times New Roman" panose="02020603050405020304" pitchFamily="18" charset="0"/>
              </a:rPr>
              <a:t>This is your yearly English class!  Be prepared for reading and writing every day!  Everyone has their own unique abilities and therefore you will be held to your own standard from me.  Just remember to do your best!</a:t>
            </a:r>
            <a:endParaRPr lang="en-US" sz="12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882B0CC1-F4F6-4A27-89C9-4A2C5D0A3081}"/>
              </a:ext>
            </a:extLst>
          </p:cNvPr>
          <p:cNvSpPr txBox="1"/>
          <p:nvPr/>
        </p:nvSpPr>
        <p:spPr>
          <a:xfrm>
            <a:off x="386770" y="5636617"/>
            <a:ext cx="3068944" cy="3477875"/>
          </a:xfrm>
          <a:prstGeom prst="rect">
            <a:avLst/>
          </a:prstGeom>
          <a:noFill/>
        </p:spPr>
        <p:txBody>
          <a:bodyPr wrap="square" rtlCol="0">
            <a:spAutoFit/>
          </a:bodyPr>
          <a:lstStyle/>
          <a:p>
            <a:r>
              <a:rPr lang="en-US" sz="2600" dirty="0" smtClean="0">
                <a:latin typeface="Informal Roman" panose="030604020304060B0204" pitchFamily="66" charset="0"/>
                <a:cs typeface="Times New Roman" panose="02020603050405020304" pitchFamily="18" charset="0"/>
              </a:rPr>
              <a:t>Classroom Behavior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Be on time!</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Be prepared!</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Be respectful to </a:t>
            </a:r>
            <a:r>
              <a:rPr lang="en-US" sz="1200" u="sng" dirty="0" smtClean="0">
                <a:latin typeface="Times New Roman" panose="02020603050405020304" pitchFamily="18" charset="0"/>
                <a:cs typeface="Times New Roman" panose="02020603050405020304" pitchFamily="18" charset="0"/>
              </a:rPr>
              <a:t>EVERYONE!</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 drama!</a:t>
            </a:r>
            <a:endParaRPr lang="en-US" sz="1200" dirty="0">
              <a:latin typeface="Times New Roman" panose="02020603050405020304" pitchFamily="18" charset="0"/>
              <a:cs typeface="Times New Roman" panose="02020603050405020304" pitchFamily="18" charset="0"/>
            </a:endParaRPr>
          </a:p>
          <a:p>
            <a:r>
              <a:rPr lang="en-US" sz="2600" dirty="0" smtClean="0">
                <a:latin typeface="Informal Roman" panose="030604020304060B0204" pitchFamily="66" charset="0"/>
                <a:cs typeface="Times New Roman" panose="02020603050405020304" pitchFamily="18" charset="0"/>
              </a:rPr>
              <a:t>Materials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Your Book</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Notebook &amp; Pen</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Folder with any handouts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Computer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Homework or extended assignments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 CELL PHONES!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Suggested:</a:t>
            </a:r>
          </a:p>
          <a:p>
            <a:pPr marL="628650" lvl="1"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Flash drive</a:t>
            </a:r>
          </a:p>
          <a:p>
            <a:pPr marL="628650" lvl="1"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Water bottle</a:t>
            </a:r>
          </a:p>
          <a:p>
            <a:pPr marL="628650" lvl="1" indent="-171450">
              <a:buFont typeface="Wingdings" panose="05000000000000000000" pitchFamily="2" charset="2"/>
              <a:buChar char="v"/>
            </a:pPr>
            <a:endParaRPr lang="en-US" sz="1200" dirty="0">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82B99C48-8929-482A-B03A-FC83B3B6040A}"/>
              </a:ext>
            </a:extLst>
          </p:cNvPr>
          <p:cNvSpPr txBox="1"/>
          <p:nvPr/>
        </p:nvSpPr>
        <p:spPr>
          <a:xfrm>
            <a:off x="4046664" y="2452464"/>
            <a:ext cx="3385712" cy="2893100"/>
          </a:xfrm>
          <a:prstGeom prst="rect">
            <a:avLst/>
          </a:prstGeom>
          <a:noFill/>
        </p:spPr>
        <p:txBody>
          <a:bodyPr wrap="square" rtlCol="0">
            <a:spAutoFit/>
          </a:bodyPr>
          <a:lstStyle/>
          <a:p>
            <a:r>
              <a:rPr lang="en-US" sz="2600" b="1" dirty="0" smtClean="0">
                <a:latin typeface="Informal Roman" panose="030604020304060B0204" pitchFamily="66" charset="0"/>
              </a:rPr>
              <a:t>What’s in a grade?</a:t>
            </a:r>
            <a:endParaRPr lang="en-US" sz="2600" b="1" dirty="0">
              <a:latin typeface="Informal Roman" panose="030604020304060B0204" pitchFamily="66" charset="0"/>
            </a:endParaRPr>
          </a:p>
          <a:p>
            <a:r>
              <a:rPr lang="en-US" sz="1200" dirty="0" smtClean="0">
                <a:latin typeface="Times New Roman" panose="02020603050405020304" pitchFamily="18" charset="0"/>
                <a:cs typeface="Times New Roman" panose="02020603050405020304" pitchFamily="18" charset="0"/>
              </a:rPr>
              <a:t>I use a points based system.  That means that I will assign however many points I feel that an assignment is worth.  The more important and harder the assignment, the more points that it will be worth!  Your grade will be a combination of the following:</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Tests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Quizzes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Projects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Homework</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In Class Assignments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Participation &amp; Behavior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Extra Credit</a:t>
            </a:r>
            <a:endParaRPr lang="en-US" sz="1200" dirty="0">
              <a:latin typeface="Times New Roman" panose="02020603050405020304" pitchFamily="18" charset="0"/>
              <a:cs typeface="Times New Roman" panose="02020603050405020304" pitchFamily="18" charset="0"/>
            </a:endParaRPr>
          </a:p>
        </p:txBody>
      </p:sp>
      <p:pic>
        <p:nvPicPr>
          <p:cNvPr id="18" name="Picture 17">
            <a:extLst>
              <a:ext uri="{FF2B5EF4-FFF2-40B4-BE49-F238E27FC236}">
                <a16:creationId xmlns:a16="http://schemas.microsoft.com/office/drawing/2014/main" id="{C068C260-40BA-410A-8BF2-9B6700B36655}"/>
              </a:ext>
            </a:extLst>
          </p:cNvPr>
          <p:cNvPicPr>
            <a:picLocks noChangeAspect="1"/>
          </p:cNvPicPr>
          <p:nvPr/>
        </p:nvPicPr>
        <p:blipFill rotWithShape="1">
          <a:blip r:embed="rId4"/>
          <a:srcRect l="10869" r="8992" b="7049"/>
          <a:stretch/>
        </p:blipFill>
        <p:spPr>
          <a:xfrm>
            <a:off x="2285220" y="8183227"/>
            <a:ext cx="1524704" cy="1403541"/>
          </a:xfrm>
          <a:prstGeom prst="rect">
            <a:avLst/>
          </a:prstGeom>
        </p:spPr>
      </p:pic>
      <p:cxnSp>
        <p:nvCxnSpPr>
          <p:cNvPr id="25" name="Straight Connector 24">
            <a:extLst>
              <a:ext uri="{FF2B5EF4-FFF2-40B4-BE49-F238E27FC236}">
                <a16:creationId xmlns:a16="http://schemas.microsoft.com/office/drawing/2014/main" id="{413DDA1E-6976-4F20-A9D5-F493DF95999E}"/>
              </a:ext>
            </a:extLst>
          </p:cNvPr>
          <p:cNvCxnSpPr>
            <a:cxnSpLocks/>
          </p:cNvCxnSpPr>
          <p:nvPr/>
        </p:nvCxnSpPr>
        <p:spPr>
          <a:xfrm>
            <a:off x="399793" y="3472358"/>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086C00C6-8AB8-4967-B281-CEF711C04D9A}"/>
              </a:ext>
            </a:extLst>
          </p:cNvPr>
          <p:cNvCxnSpPr>
            <a:cxnSpLocks/>
          </p:cNvCxnSpPr>
          <p:nvPr/>
        </p:nvCxnSpPr>
        <p:spPr>
          <a:xfrm>
            <a:off x="3981477" y="7800256"/>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3" name="TextBox 62">
            <a:extLst>
              <a:ext uri="{FF2B5EF4-FFF2-40B4-BE49-F238E27FC236}">
                <a16:creationId xmlns:a16="http://schemas.microsoft.com/office/drawing/2014/main" id="{A85D332C-6E79-4F89-B048-6E9BC8091567}"/>
              </a:ext>
            </a:extLst>
          </p:cNvPr>
          <p:cNvSpPr txBox="1"/>
          <p:nvPr/>
        </p:nvSpPr>
        <p:spPr>
          <a:xfrm>
            <a:off x="2371694" y="828430"/>
            <a:ext cx="3028074" cy="830997"/>
          </a:xfrm>
          <a:prstGeom prst="rect">
            <a:avLst/>
          </a:prstGeom>
          <a:noFill/>
        </p:spPr>
        <p:txBody>
          <a:bodyPr wrap="square" rtlCol="0">
            <a:spAutoFit/>
          </a:bodyPr>
          <a:lstStyle/>
          <a:p>
            <a:pPr algn="ctr"/>
            <a:r>
              <a:rPr lang="en-US" sz="1200" b="1" dirty="0" smtClean="0">
                <a:latin typeface="Franklin Gothic Medium" panose="020B0603020102020204" pitchFamily="34" charset="0"/>
              </a:rPr>
              <a:t>“The greatest power on earth is the magnificent power we all of us possess… the power of the human brain!” </a:t>
            </a:r>
          </a:p>
          <a:p>
            <a:pPr algn="ctr"/>
            <a:r>
              <a:rPr lang="en-US" sz="1200" b="1" dirty="0" smtClean="0">
                <a:latin typeface="Franklin Gothic Medium" panose="020B0603020102020204" pitchFamily="34" charset="0"/>
              </a:rPr>
              <a:t>– Charles Xavier, X-Men</a:t>
            </a:r>
            <a:endParaRPr lang="en-US" sz="1200" b="1" dirty="0">
              <a:latin typeface="Franklin Gothic Medium" panose="020B0603020102020204" pitchFamily="34" charset="0"/>
            </a:endParaRPr>
          </a:p>
        </p:txBody>
      </p:sp>
      <p:sp>
        <p:nvSpPr>
          <p:cNvPr id="41" name="TextBox 40">
            <a:extLst>
              <a:ext uri="{FF2B5EF4-FFF2-40B4-BE49-F238E27FC236}">
                <a16:creationId xmlns:a16="http://schemas.microsoft.com/office/drawing/2014/main" id="{E92B7533-8194-4EFD-B8CA-350742ED7CBA}"/>
              </a:ext>
            </a:extLst>
          </p:cNvPr>
          <p:cNvSpPr txBox="1"/>
          <p:nvPr/>
        </p:nvSpPr>
        <p:spPr>
          <a:xfrm>
            <a:off x="4021434" y="6401502"/>
            <a:ext cx="3425405" cy="3077766"/>
          </a:xfrm>
          <a:prstGeom prst="rect">
            <a:avLst/>
          </a:prstGeom>
          <a:noFill/>
        </p:spPr>
        <p:txBody>
          <a:bodyPr wrap="square" rtlCol="0">
            <a:spAutoFit/>
          </a:bodyPr>
          <a:lstStyle/>
          <a:p>
            <a:r>
              <a:rPr lang="en-US" sz="2600" b="1" dirty="0">
                <a:latin typeface="Informal Roman" panose="030604020304060B0204" pitchFamily="66" charset="0"/>
              </a:rPr>
              <a:t>LATE WORK</a:t>
            </a:r>
          </a:p>
          <a:p>
            <a:r>
              <a:rPr lang="en-US" sz="1200" dirty="0" smtClean="0">
                <a:latin typeface="Times New Roman" panose="02020603050405020304" pitchFamily="18" charset="0"/>
                <a:cs typeface="Times New Roman" panose="02020603050405020304" pitchFamily="18" charset="0"/>
              </a:rPr>
              <a:t>My usual practice is that for each school day that an assignment is late you lose 10% of the grade.  For some larger assignments that you are given the deadline weeks ahead of time I may bump that up to 25% gone for each day it is late.</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You will be allowed three “Redo” forms per semester.  This allows you to turn in three late assignments per semester without losing points for it being late.  Another option with this form is that if you already turned an assignment in on time but you want to try and earn a better grade you may edit the assignment and resubmit it using this form.  Redo forms can be found in the basket labeled, “Redo”.</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22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49EFC08B-3B6D-43CA-93AA-0D478340822D}"/>
              </a:ext>
            </a:extLst>
          </p:cNvPr>
          <p:cNvCxnSpPr>
            <a:cxnSpLocks/>
          </p:cNvCxnSpPr>
          <p:nvPr/>
        </p:nvCxnSpPr>
        <p:spPr>
          <a:xfrm>
            <a:off x="3898900" y="571500"/>
            <a:ext cx="0" cy="890545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02518AEC-E4F9-429B-8670-EF991395CDCC}"/>
              </a:ext>
            </a:extLst>
          </p:cNvPr>
          <p:cNvGrpSpPr/>
          <p:nvPr/>
        </p:nvGrpSpPr>
        <p:grpSpPr>
          <a:xfrm>
            <a:off x="334661" y="3653310"/>
            <a:ext cx="3282738" cy="647700"/>
            <a:chOff x="330201" y="1752600"/>
            <a:chExt cx="2896104" cy="647700"/>
          </a:xfrm>
          <a:effectLst>
            <a:outerShdw blurRad="50800" dist="88900" dir="2700000" algn="tl" rotWithShape="0">
              <a:prstClr val="black">
                <a:alpha val="40000"/>
              </a:prstClr>
            </a:outerShdw>
          </a:effectLst>
        </p:grpSpPr>
        <p:grpSp>
          <p:nvGrpSpPr>
            <p:cNvPr id="25" name="Group 24">
              <a:extLst>
                <a:ext uri="{FF2B5EF4-FFF2-40B4-BE49-F238E27FC236}">
                  <a16:creationId xmlns:a16="http://schemas.microsoft.com/office/drawing/2014/main" id="{A57D1F5F-C302-4153-B369-1B4302EC1C17}"/>
                </a:ext>
              </a:extLst>
            </p:cNvPr>
            <p:cNvGrpSpPr/>
            <p:nvPr/>
          </p:nvGrpSpPr>
          <p:grpSpPr>
            <a:xfrm flipH="1">
              <a:off x="330201" y="1752600"/>
              <a:ext cx="2896104" cy="647700"/>
              <a:chOff x="698499" y="3124200"/>
              <a:chExt cx="2159506" cy="647700"/>
            </a:xfrm>
          </p:grpSpPr>
          <p:sp>
            <p:nvSpPr>
              <p:cNvPr id="27" name="Arrow: Chevron 3">
                <a:extLst>
                  <a:ext uri="{FF2B5EF4-FFF2-40B4-BE49-F238E27FC236}">
                    <a16:creationId xmlns:a16="http://schemas.microsoft.com/office/drawing/2014/main" id="{1EBE07C8-1E1E-4BDA-AEB9-550059253774}"/>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Chevron 3">
                <a:extLst>
                  <a:ext uri="{FF2B5EF4-FFF2-40B4-BE49-F238E27FC236}">
                    <a16:creationId xmlns:a16="http://schemas.microsoft.com/office/drawing/2014/main" id="{A31B40C6-C750-4C5B-B25D-7FFBAA6553B5}"/>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B483D203-5103-48D1-8E63-7FDBBA5FDE62}"/>
                </a:ext>
              </a:extLst>
            </p:cNvPr>
            <p:cNvSpPr txBox="1"/>
            <p:nvPr/>
          </p:nvSpPr>
          <p:spPr>
            <a:xfrm>
              <a:off x="468530" y="1797566"/>
              <a:ext cx="1780172"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Possible Texts</a:t>
              </a:r>
              <a:endParaRPr lang="en-US" sz="2800" dirty="0">
                <a:solidFill>
                  <a:schemeClr val="bg1"/>
                </a:solidFill>
                <a:latin typeface="Haettenschweiler" panose="020B0706040902060204" pitchFamily="34" charset="0"/>
              </a:endParaRPr>
            </a:p>
          </p:txBody>
        </p:sp>
      </p:grpSp>
      <p:grpSp>
        <p:nvGrpSpPr>
          <p:cNvPr id="9" name="Group 8">
            <a:extLst>
              <a:ext uri="{FF2B5EF4-FFF2-40B4-BE49-F238E27FC236}">
                <a16:creationId xmlns:a16="http://schemas.microsoft.com/office/drawing/2014/main" id="{6B97ACFE-88A9-45B7-99F7-8182DC4AC9C7}"/>
              </a:ext>
            </a:extLst>
          </p:cNvPr>
          <p:cNvGrpSpPr/>
          <p:nvPr/>
        </p:nvGrpSpPr>
        <p:grpSpPr>
          <a:xfrm flipH="1">
            <a:off x="334661" y="405791"/>
            <a:ext cx="2568241" cy="647700"/>
            <a:chOff x="4559298" y="1772166"/>
            <a:chExt cx="2858005" cy="647700"/>
          </a:xfrm>
          <a:effectLst>
            <a:outerShdw blurRad="50800" dist="88900" dir="2700000" algn="tl" rotWithShape="0">
              <a:prstClr val="black">
                <a:alpha val="40000"/>
              </a:prstClr>
            </a:outerShdw>
          </a:effectLst>
        </p:grpSpPr>
        <p:grpSp>
          <p:nvGrpSpPr>
            <p:cNvPr id="10" name="Group 9">
              <a:extLst>
                <a:ext uri="{FF2B5EF4-FFF2-40B4-BE49-F238E27FC236}">
                  <a16:creationId xmlns:a16="http://schemas.microsoft.com/office/drawing/2014/main" id="{88F3B35A-A8E3-4FFD-8177-3E0175C0E0A1}"/>
                </a:ext>
              </a:extLst>
            </p:cNvPr>
            <p:cNvGrpSpPr/>
            <p:nvPr/>
          </p:nvGrpSpPr>
          <p:grpSpPr>
            <a:xfrm>
              <a:off x="4559298" y="1772166"/>
              <a:ext cx="2858005" cy="647700"/>
              <a:chOff x="698499" y="3124200"/>
              <a:chExt cx="2159506" cy="647700"/>
            </a:xfrm>
          </p:grpSpPr>
          <p:sp>
            <p:nvSpPr>
              <p:cNvPr id="12" name="Arrow: Chevron 3">
                <a:extLst>
                  <a:ext uri="{FF2B5EF4-FFF2-40B4-BE49-F238E27FC236}">
                    <a16:creationId xmlns:a16="http://schemas.microsoft.com/office/drawing/2014/main" id="{AE754899-5195-48AD-A8D6-A7B89FF304B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Chevron 3">
                <a:extLst>
                  <a:ext uri="{FF2B5EF4-FFF2-40B4-BE49-F238E27FC236}">
                    <a16:creationId xmlns:a16="http://schemas.microsoft.com/office/drawing/2014/main" id="{90B6FBF2-E8AA-4272-B853-D215BD0AF300}"/>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ADF12306-AECD-4516-976F-A3F6B40FB206}"/>
                </a:ext>
              </a:extLst>
            </p:cNvPr>
            <p:cNvSpPr txBox="1"/>
            <p:nvPr/>
          </p:nvSpPr>
          <p:spPr>
            <a:xfrm>
              <a:off x="5525226" y="1795046"/>
              <a:ext cx="1773754"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New Policy!</a:t>
              </a:r>
              <a:endParaRPr lang="en-US" sz="2800" dirty="0">
                <a:solidFill>
                  <a:schemeClr val="bg1"/>
                </a:solidFill>
                <a:latin typeface="Haettenschweiler" panose="020B0706040902060204" pitchFamily="34" charset="0"/>
              </a:endParaRPr>
            </a:p>
          </p:txBody>
        </p:sp>
      </p:grpSp>
      <p:sp>
        <p:nvSpPr>
          <p:cNvPr id="14" name="TextBox 13">
            <a:extLst>
              <a:ext uri="{FF2B5EF4-FFF2-40B4-BE49-F238E27FC236}">
                <a16:creationId xmlns:a16="http://schemas.microsoft.com/office/drawing/2014/main" id="{5D6CF893-B6A4-404F-833A-F88DE7E6D071}"/>
              </a:ext>
            </a:extLst>
          </p:cNvPr>
          <p:cNvSpPr txBox="1"/>
          <p:nvPr/>
        </p:nvSpPr>
        <p:spPr>
          <a:xfrm>
            <a:off x="322379" y="989978"/>
            <a:ext cx="3535814" cy="2677656"/>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In the past we have had issues with students falling behind with their homework and assignments until it snowballs and gets out of control.  Poor grades don’t seem to motivate you, detentions didn’t motivate you, and the redo forms are only good three times.  So this year I have a new policy!  If I see that you are missing an assignment or have an extremely low grade on an assignment in my gradebook you are going to email you parent/guardian (with a copy to me as well) explaining to them what is low or missing and why.  This way they will not seem shocked when it comes to report cards or conferences if you have a low grade due to missing assignments.  </a:t>
            </a:r>
          </a:p>
        </p:txBody>
      </p:sp>
      <p:sp>
        <p:nvSpPr>
          <p:cNvPr id="18" name="TextBox 17">
            <a:extLst>
              <a:ext uri="{FF2B5EF4-FFF2-40B4-BE49-F238E27FC236}">
                <a16:creationId xmlns:a16="http://schemas.microsoft.com/office/drawing/2014/main" id="{1773D257-3ADF-4852-83EC-9EFC77DB67EF}"/>
              </a:ext>
            </a:extLst>
          </p:cNvPr>
          <p:cNvSpPr txBox="1"/>
          <p:nvPr/>
        </p:nvSpPr>
        <p:spPr>
          <a:xfrm flipH="1">
            <a:off x="599923" y="4804413"/>
            <a:ext cx="1560042"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Extra Credit</a:t>
            </a:r>
            <a:endParaRPr lang="en-US" sz="2800" dirty="0">
              <a:solidFill>
                <a:schemeClr val="bg1"/>
              </a:solidFill>
              <a:latin typeface="Haettenschweiler" panose="020B0706040902060204" pitchFamily="34" charset="0"/>
            </a:endParaRPr>
          </a:p>
        </p:txBody>
      </p:sp>
      <p:grpSp>
        <p:nvGrpSpPr>
          <p:cNvPr id="29" name="Group 28">
            <a:extLst>
              <a:ext uri="{FF2B5EF4-FFF2-40B4-BE49-F238E27FC236}">
                <a16:creationId xmlns:a16="http://schemas.microsoft.com/office/drawing/2014/main" id="{4513C1CF-3F99-48EF-ABD3-4B12D438B4D6}"/>
              </a:ext>
            </a:extLst>
          </p:cNvPr>
          <p:cNvGrpSpPr/>
          <p:nvPr/>
        </p:nvGrpSpPr>
        <p:grpSpPr>
          <a:xfrm flipH="1">
            <a:off x="349590" y="6978738"/>
            <a:ext cx="3426749" cy="647700"/>
            <a:chOff x="4559298" y="1772166"/>
            <a:chExt cx="2858005" cy="647700"/>
          </a:xfrm>
          <a:effectLst>
            <a:outerShdw blurRad="50800" dist="88900" dir="2700000" algn="tl" rotWithShape="0">
              <a:prstClr val="black">
                <a:alpha val="40000"/>
              </a:prstClr>
            </a:outerShdw>
          </a:effectLst>
        </p:grpSpPr>
        <p:grpSp>
          <p:nvGrpSpPr>
            <p:cNvPr id="30" name="Group 29">
              <a:extLst>
                <a:ext uri="{FF2B5EF4-FFF2-40B4-BE49-F238E27FC236}">
                  <a16:creationId xmlns:a16="http://schemas.microsoft.com/office/drawing/2014/main" id="{B4373414-D8DF-4ECF-852F-8B19BE7784C1}"/>
                </a:ext>
              </a:extLst>
            </p:cNvPr>
            <p:cNvGrpSpPr/>
            <p:nvPr/>
          </p:nvGrpSpPr>
          <p:grpSpPr>
            <a:xfrm>
              <a:off x="4559298" y="1772166"/>
              <a:ext cx="2858005" cy="647700"/>
              <a:chOff x="698499" y="3124200"/>
              <a:chExt cx="2159506" cy="647700"/>
            </a:xfrm>
          </p:grpSpPr>
          <p:sp>
            <p:nvSpPr>
              <p:cNvPr id="32" name="Arrow: Chevron 3">
                <a:extLst>
                  <a:ext uri="{FF2B5EF4-FFF2-40B4-BE49-F238E27FC236}">
                    <a16:creationId xmlns:a16="http://schemas.microsoft.com/office/drawing/2014/main" id="{E3FBE23D-6958-4046-8661-66B2C62AD0FE}"/>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Chevron 3">
                <a:extLst>
                  <a:ext uri="{FF2B5EF4-FFF2-40B4-BE49-F238E27FC236}">
                    <a16:creationId xmlns:a16="http://schemas.microsoft.com/office/drawing/2014/main" id="{512AAC15-760A-493B-AD9B-4B4A2AECD4EA}"/>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EE559B58-18B8-46F5-A837-BFE639425137}"/>
                </a:ext>
              </a:extLst>
            </p:cNvPr>
            <p:cNvSpPr txBox="1"/>
            <p:nvPr/>
          </p:nvSpPr>
          <p:spPr>
            <a:xfrm>
              <a:off x="5500254" y="1807002"/>
              <a:ext cx="1720029"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Possible Projects</a:t>
              </a:r>
              <a:endParaRPr lang="en-US" sz="2800" dirty="0">
                <a:solidFill>
                  <a:schemeClr val="bg1"/>
                </a:solidFill>
                <a:latin typeface="Haettenschweiler" panose="020B0706040902060204" pitchFamily="34" charset="0"/>
              </a:endParaRPr>
            </a:p>
          </p:txBody>
        </p:sp>
      </p:grpSp>
      <p:grpSp>
        <p:nvGrpSpPr>
          <p:cNvPr id="36" name="Group 35">
            <a:extLst>
              <a:ext uri="{FF2B5EF4-FFF2-40B4-BE49-F238E27FC236}">
                <a16:creationId xmlns:a16="http://schemas.microsoft.com/office/drawing/2014/main" id="{A3092839-4D60-4055-AE4D-B12DBDC6A9DB}"/>
              </a:ext>
            </a:extLst>
          </p:cNvPr>
          <p:cNvGrpSpPr/>
          <p:nvPr/>
        </p:nvGrpSpPr>
        <p:grpSpPr>
          <a:xfrm flipH="1">
            <a:off x="4423620" y="413057"/>
            <a:ext cx="3574798" cy="647700"/>
            <a:chOff x="-249123" y="1752600"/>
            <a:chExt cx="3475428" cy="647700"/>
          </a:xfrm>
          <a:effectLst>
            <a:outerShdw blurRad="50800" dist="88900" dir="2700000" algn="tl" rotWithShape="0">
              <a:prstClr val="black">
                <a:alpha val="40000"/>
              </a:prstClr>
            </a:outerShdw>
          </a:effectLst>
        </p:grpSpPr>
        <p:grpSp>
          <p:nvGrpSpPr>
            <p:cNvPr id="37" name="Group 36">
              <a:extLst>
                <a:ext uri="{FF2B5EF4-FFF2-40B4-BE49-F238E27FC236}">
                  <a16:creationId xmlns:a16="http://schemas.microsoft.com/office/drawing/2014/main" id="{AE781506-27E8-414D-AC9A-9C04DC5C9E9D}"/>
                </a:ext>
              </a:extLst>
            </p:cNvPr>
            <p:cNvGrpSpPr/>
            <p:nvPr/>
          </p:nvGrpSpPr>
          <p:grpSpPr>
            <a:xfrm flipH="1">
              <a:off x="330201" y="1752600"/>
              <a:ext cx="2896104" cy="647700"/>
              <a:chOff x="698499" y="3124200"/>
              <a:chExt cx="2159506" cy="647700"/>
            </a:xfrm>
          </p:grpSpPr>
          <p:sp>
            <p:nvSpPr>
              <p:cNvPr id="39" name="Arrow: Chevron 3">
                <a:extLst>
                  <a:ext uri="{FF2B5EF4-FFF2-40B4-BE49-F238E27FC236}">
                    <a16:creationId xmlns:a16="http://schemas.microsoft.com/office/drawing/2014/main" id="{DCFA48A8-F41D-4DBD-A3A8-E2D4F0AC5B41}"/>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Chevron 3">
                <a:extLst>
                  <a:ext uri="{FF2B5EF4-FFF2-40B4-BE49-F238E27FC236}">
                    <a16:creationId xmlns:a16="http://schemas.microsoft.com/office/drawing/2014/main" id="{DBE0A4D7-0B60-4208-BF79-CB73DD0A4B46}"/>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0076B280-B3E5-4F5F-AF4A-E7ED20B3EF56}"/>
                </a:ext>
              </a:extLst>
            </p:cNvPr>
            <p:cNvSpPr txBox="1"/>
            <p:nvPr/>
          </p:nvSpPr>
          <p:spPr>
            <a:xfrm>
              <a:off x="-249123" y="1797566"/>
              <a:ext cx="2359495"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Other Policies</a:t>
              </a:r>
              <a:endParaRPr lang="en-US" sz="2800" dirty="0">
                <a:solidFill>
                  <a:schemeClr val="bg1"/>
                </a:solidFill>
                <a:latin typeface="Haettenschweiler" panose="020B0706040902060204" pitchFamily="34" charset="0"/>
              </a:endParaRPr>
            </a:p>
          </p:txBody>
        </p:sp>
      </p:grpSp>
      <p:sp>
        <p:nvSpPr>
          <p:cNvPr id="49" name="TextBox 48">
            <a:extLst>
              <a:ext uri="{FF2B5EF4-FFF2-40B4-BE49-F238E27FC236}">
                <a16:creationId xmlns:a16="http://schemas.microsoft.com/office/drawing/2014/main" id="{89CC86B1-A24C-423F-9585-5495C8A7C477}"/>
              </a:ext>
            </a:extLst>
          </p:cNvPr>
          <p:cNvSpPr txBox="1"/>
          <p:nvPr/>
        </p:nvSpPr>
        <p:spPr>
          <a:xfrm>
            <a:off x="3922986" y="4129736"/>
            <a:ext cx="3477728" cy="1969770"/>
          </a:xfrm>
          <a:prstGeom prst="rect">
            <a:avLst/>
          </a:prstGeom>
          <a:noFill/>
        </p:spPr>
        <p:txBody>
          <a:bodyPr wrap="square" rtlCol="0">
            <a:spAutoFit/>
          </a:bodyPr>
          <a:lstStyle/>
          <a:p>
            <a:r>
              <a:rPr lang="en-US" sz="2600" b="1" dirty="0" smtClean="0">
                <a:latin typeface="Informal Roman" panose="030604020304060B0204" pitchFamily="66" charset="0"/>
              </a:rPr>
              <a:t>Listening to Music</a:t>
            </a:r>
            <a:endParaRPr lang="en-US" sz="2600" b="1" dirty="0">
              <a:latin typeface="Informal Roman" panose="030604020304060B0204" pitchFamily="66" charset="0"/>
            </a:endParaRPr>
          </a:p>
          <a:p>
            <a:r>
              <a:rPr lang="en-US" sz="1200" dirty="0" smtClean="0">
                <a:latin typeface="Times New Roman" panose="02020603050405020304" pitchFamily="18" charset="0"/>
                <a:cs typeface="Times New Roman" panose="02020603050405020304" pitchFamily="18" charset="0"/>
              </a:rPr>
              <a:t>When I give you class time to work on assignments you may listen to music on headphones if it helps you focus.  This must be done through your laptop, no cell phones.  I should not be able to hear it from across the room and it should not distract you or others from work.  I can tell you to turn your music off at any time if I feel it is distracting… or just because I said so.</a:t>
            </a:r>
            <a:endParaRPr lang="en-US" sz="1200" dirty="0">
              <a:latin typeface="Times New Roman" panose="02020603050405020304" pitchFamily="18" charset="0"/>
              <a:cs typeface="Times New Roman" panose="02020603050405020304" pitchFamily="18" charset="0"/>
            </a:endParaRPr>
          </a:p>
        </p:txBody>
      </p:sp>
      <p:sp>
        <p:nvSpPr>
          <p:cNvPr id="50" name="TextBox 49">
            <a:extLst>
              <a:ext uri="{FF2B5EF4-FFF2-40B4-BE49-F238E27FC236}">
                <a16:creationId xmlns:a16="http://schemas.microsoft.com/office/drawing/2014/main" id="{B773187A-F524-47E1-BF3C-2427E21DF53A}"/>
              </a:ext>
            </a:extLst>
          </p:cNvPr>
          <p:cNvSpPr txBox="1"/>
          <p:nvPr/>
        </p:nvSpPr>
        <p:spPr>
          <a:xfrm>
            <a:off x="3929693" y="6130152"/>
            <a:ext cx="3471021" cy="1415772"/>
          </a:xfrm>
          <a:prstGeom prst="rect">
            <a:avLst/>
          </a:prstGeom>
          <a:noFill/>
        </p:spPr>
        <p:txBody>
          <a:bodyPr wrap="square" rtlCol="0">
            <a:spAutoFit/>
          </a:bodyPr>
          <a:lstStyle/>
          <a:p>
            <a:r>
              <a:rPr lang="en-US" sz="2600" b="1" dirty="0" smtClean="0">
                <a:latin typeface="Informal Roman" panose="030604020304060B0204" pitchFamily="66" charset="0"/>
              </a:rPr>
              <a:t>Free Time</a:t>
            </a:r>
            <a:endParaRPr lang="en-US" sz="2600" b="1" dirty="0">
              <a:latin typeface="Informal Roman" panose="030604020304060B0204" pitchFamily="66" charset="0"/>
            </a:endParaRPr>
          </a:p>
          <a:p>
            <a:r>
              <a:rPr lang="en-US" sz="1200" dirty="0" smtClean="0">
                <a:latin typeface="Times New Roman" panose="02020603050405020304" pitchFamily="18" charset="0"/>
                <a:cs typeface="Times New Roman" panose="02020603050405020304" pitchFamily="18" charset="0"/>
              </a:rPr>
              <a:t>If by some miracle you have completed all of your work for me to the highest expectations you have some options:</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1. Extra credit.  2. Work that you have for another class.  3. Read a book.  4. Creative activities.  </a:t>
            </a:r>
            <a:r>
              <a:rPr lang="en-US" sz="1200" u="sng" dirty="0" smtClean="0">
                <a:latin typeface="Times New Roman" panose="02020603050405020304" pitchFamily="18" charset="0"/>
                <a:cs typeface="Times New Roman" panose="02020603050405020304" pitchFamily="18" charset="0"/>
              </a:rPr>
              <a:t>No sleeping or distracting others!</a:t>
            </a:r>
          </a:p>
        </p:txBody>
      </p:sp>
      <p:sp>
        <p:nvSpPr>
          <p:cNvPr id="51" name="TextBox 50">
            <a:extLst>
              <a:ext uri="{FF2B5EF4-FFF2-40B4-BE49-F238E27FC236}">
                <a16:creationId xmlns:a16="http://schemas.microsoft.com/office/drawing/2014/main" id="{AFAA9012-3DAE-4EE1-8BD9-BE79906B5D7B}"/>
              </a:ext>
            </a:extLst>
          </p:cNvPr>
          <p:cNvSpPr txBox="1"/>
          <p:nvPr/>
        </p:nvSpPr>
        <p:spPr>
          <a:xfrm>
            <a:off x="3912725" y="2655143"/>
            <a:ext cx="3475289" cy="1415772"/>
          </a:xfrm>
          <a:prstGeom prst="rect">
            <a:avLst/>
          </a:prstGeom>
          <a:noFill/>
        </p:spPr>
        <p:txBody>
          <a:bodyPr wrap="square" rtlCol="0">
            <a:spAutoFit/>
          </a:bodyPr>
          <a:lstStyle/>
          <a:p>
            <a:r>
              <a:rPr lang="en-US" sz="2600" b="1" dirty="0" smtClean="0">
                <a:latin typeface="Informal Roman" panose="030604020304060B0204" pitchFamily="66" charset="0"/>
              </a:rPr>
              <a:t>Leaving The Classroom</a:t>
            </a:r>
            <a:endParaRPr lang="en-US" sz="2600" b="1" dirty="0">
              <a:latin typeface="Informal Roman" panose="030604020304060B0204" pitchFamily="66" charset="0"/>
            </a:endParaRPr>
          </a:p>
          <a:p>
            <a:r>
              <a:rPr lang="en-US" sz="1200" dirty="0" smtClean="0">
                <a:latin typeface="Times New Roman" panose="02020603050405020304" pitchFamily="18" charset="0"/>
                <a:cs typeface="Times New Roman" panose="02020603050405020304" pitchFamily="18" charset="0"/>
              </a:rPr>
              <a:t>If you have to leave the classroom because you are not prepared, I will mark you as tardy.  If you have to use the restroom, just tell me.  If it becomes an every day thing I’m going to get suspicious and suspend these privileges!  </a:t>
            </a:r>
            <a:endParaRPr lang="en-US" sz="1200" dirty="0">
              <a:latin typeface="Times New Roman" panose="02020603050405020304" pitchFamily="18" charset="0"/>
              <a:cs typeface="Times New Roman" panose="02020603050405020304" pitchFamily="18" charset="0"/>
            </a:endParaRPr>
          </a:p>
        </p:txBody>
      </p:sp>
      <p:sp>
        <p:nvSpPr>
          <p:cNvPr id="52" name="TextBox 51">
            <a:extLst>
              <a:ext uri="{FF2B5EF4-FFF2-40B4-BE49-F238E27FC236}">
                <a16:creationId xmlns:a16="http://schemas.microsoft.com/office/drawing/2014/main" id="{88A5F438-2793-4B75-8F1F-51AB1BB17A2C}"/>
              </a:ext>
            </a:extLst>
          </p:cNvPr>
          <p:cNvSpPr txBox="1"/>
          <p:nvPr/>
        </p:nvSpPr>
        <p:spPr>
          <a:xfrm>
            <a:off x="3898901" y="1060757"/>
            <a:ext cx="3530544" cy="1600438"/>
          </a:xfrm>
          <a:prstGeom prst="rect">
            <a:avLst/>
          </a:prstGeom>
          <a:noFill/>
        </p:spPr>
        <p:txBody>
          <a:bodyPr wrap="square" rtlCol="0">
            <a:spAutoFit/>
          </a:bodyPr>
          <a:lstStyle/>
          <a:p>
            <a:r>
              <a:rPr lang="en-US" sz="2600" b="1" dirty="0" smtClean="0">
                <a:latin typeface="Informal Roman" panose="030604020304060B0204" pitchFamily="66" charset="0"/>
              </a:rPr>
              <a:t>Cheating &amp; Plagiarism </a:t>
            </a:r>
            <a:endParaRPr lang="en-US" sz="2600" b="1" dirty="0">
              <a:latin typeface="Informal Roman" panose="030604020304060B0204" pitchFamily="66" charset="0"/>
            </a:endParaRPr>
          </a:p>
          <a:p>
            <a:r>
              <a:rPr lang="en-US" sz="1200" dirty="0" smtClean="0">
                <a:latin typeface="Times New Roman" panose="02020603050405020304" pitchFamily="18" charset="0"/>
                <a:cs typeface="Times New Roman" panose="02020603050405020304" pitchFamily="18" charset="0"/>
              </a:rPr>
              <a:t>Just don’t do it.  If I discover that you have used someone else’s work as your own on purpose you will get an automatic zero for that assignment, no matter how small it may be.  If you have done so by accident (say, by using a quote and not citing it correctly) you will have one chance to redo the assignment.  </a:t>
            </a:r>
            <a:endParaRPr lang="en-US" sz="1200" dirty="0">
              <a:latin typeface="Times New Roman" panose="02020603050405020304" pitchFamily="18" charset="0"/>
              <a:cs typeface="Times New Roman" panose="02020603050405020304" pitchFamily="18" charset="0"/>
            </a:endParaRPr>
          </a:p>
        </p:txBody>
      </p:sp>
      <p:cxnSp>
        <p:nvCxnSpPr>
          <p:cNvPr id="55" name="Straight Connector 54">
            <a:extLst>
              <a:ext uri="{FF2B5EF4-FFF2-40B4-BE49-F238E27FC236}">
                <a16:creationId xmlns:a16="http://schemas.microsoft.com/office/drawing/2014/main" id="{5BCEA116-E1C8-4916-BD25-478E229C2DCF}"/>
              </a:ext>
            </a:extLst>
          </p:cNvPr>
          <p:cNvCxnSpPr>
            <a:cxnSpLocks/>
          </p:cNvCxnSpPr>
          <p:nvPr/>
        </p:nvCxnSpPr>
        <p:spPr>
          <a:xfrm>
            <a:off x="4015907" y="6099579"/>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5E450C35-C9CB-4EB6-B1FE-F710BAEAEE56}"/>
              </a:ext>
            </a:extLst>
          </p:cNvPr>
          <p:cNvCxnSpPr>
            <a:cxnSpLocks/>
          </p:cNvCxnSpPr>
          <p:nvPr/>
        </p:nvCxnSpPr>
        <p:spPr>
          <a:xfrm>
            <a:off x="3937915" y="4099176"/>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8BAB523C-22C8-4FBC-AEF5-D09963B388DF}"/>
              </a:ext>
            </a:extLst>
          </p:cNvPr>
          <p:cNvCxnSpPr>
            <a:cxnSpLocks/>
          </p:cNvCxnSpPr>
          <p:nvPr/>
        </p:nvCxnSpPr>
        <p:spPr>
          <a:xfrm>
            <a:off x="3974401" y="2674115"/>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58" name="Group 57">
            <a:extLst>
              <a:ext uri="{FF2B5EF4-FFF2-40B4-BE49-F238E27FC236}">
                <a16:creationId xmlns:a16="http://schemas.microsoft.com/office/drawing/2014/main" id="{8AEF1133-326E-4B8B-8B4C-5768A020A618}"/>
              </a:ext>
            </a:extLst>
          </p:cNvPr>
          <p:cNvGrpSpPr/>
          <p:nvPr/>
        </p:nvGrpSpPr>
        <p:grpSpPr>
          <a:xfrm flipH="1">
            <a:off x="3980753" y="7672218"/>
            <a:ext cx="4056701" cy="647700"/>
            <a:chOff x="-187294" y="1752600"/>
            <a:chExt cx="3413599" cy="647700"/>
          </a:xfrm>
          <a:effectLst>
            <a:outerShdw blurRad="50800" dist="88900" dir="2700000" algn="tl" rotWithShape="0">
              <a:prstClr val="black">
                <a:alpha val="40000"/>
              </a:prstClr>
            </a:outerShdw>
          </a:effectLst>
        </p:grpSpPr>
        <p:grpSp>
          <p:nvGrpSpPr>
            <p:cNvPr id="59" name="Group 58">
              <a:extLst>
                <a:ext uri="{FF2B5EF4-FFF2-40B4-BE49-F238E27FC236}">
                  <a16:creationId xmlns:a16="http://schemas.microsoft.com/office/drawing/2014/main" id="{9782DA5A-06FB-459E-BE64-3AD90E056DA1}"/>
                </a:ext>
              </a:extLst>
            </p:cNvPr>
            <p:cNvGrpSpPr/>
            <p:nvPr/>
          </p:nvGrpSpPr>
          <p:grpSpPr>
            <a:xfrm flipH="1">
              <a:off x="330201" y="1752600"/>
              <a:ext cx="2896104" cy="647700"/>
              <a:chOff x="698499" y="3124200"/>
              <a:chExt cx="2159506" cy="647700"/>
            </a:xfrm>
          </p:grpSpPr>
          <p:sp>
            <p:nvSpPr>
              <p:cNvPr id="61" name="Arrow: Chevron 3">
                <a:extLst>
                  <a:ext uri="{FF2B5EF4-FFF2-40B4-BE49-F238E27FC236}">
                    <a16:creationId xmlns:a16="http://schemas.microsoft.com/office/drawing/2014/main" id="{9196C34F-7742-4E5C-A07B-17138324275F}"/>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rrow: Chevron 3">
                <a:extLst>
                  <a:ext uri="{FF2B5EF4-FFF2-40B4-BE49-F238E27FC236}">
                    <a16:creationId xmlns:a16="http://schemas.microsoft.com/office/drawing/2014/main" id="{F2A7F091-DA77-4A49-A1F4-E405AC987A7A}"/>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TextBox 59">
              <a:extLst>
                <a:ext uri="{FF2B5EF4-FFF2-40B4-BE49-F238E27FC236}">
                  <a16:creationId xmlns:a16="http://schemas.microsoft.com/office/drawing/2014/main" id="{4178D84D-D25A-41CF-9422-751B18246183}"/>
                </a:ext>
              </a:extLst>
            </p:cNvPr>
            <p:cNvSpPr txBox="1"/>
            <p:nvPr/>
          </p:nvSpPr>
          <p:spPr>
            <a:xfrm>
              <a:off x="-187294" y="1809750"/>
              <a:ext cx="2234806" cy="492443"/>
            </a:xfrm>
            <a:prstGeom prst="rect">
              <a:avLst/>
            </a:prstGeom>
            <a:noFill/>
          </p:spPr>
          <p:txBody>
            <a:bodyPr wrap="square" rtlCol="0">
              <a:spAutoFit/>
            </a:bodyPr>
            <a:lstStyle/>
            <a:p>
              <a:r>
                <a:rPr lang="en-US" sz="2600" dirty="0">
                  <a:solidFill>
                    <a:schemeClr val="bg1"/>
                  </a:solidFill>
                  <a:latin typeface="Haettenschweiler" panose="020B0706040902060204" pitchFamily="34" charset="0"/>
                </a:rPr>
                <a:t> </a:t>
              </a:r>
              <a:r>
                <a:rPr lang="en-US" sz="2600" dirty="0" smtClean="0">
                  <a:solidFill>
                    <a:schemeClr val="bg1"/>
                  </a:solidFill>
                  <a:latin typeface="Haettenschweiler" panose="020B0706040902060204" pitchFamily="34" charset="0"/>
                </a:rPr>
                <a:t>I have read this!</a:t>
              </a:r>
              <a:endParaRPr lang="en-US" sz="2600" dirty="0">
                <a:solidFill>
                  <a:schemeClr val="bg1"/>
                </a:solidFill>
                <a:latin typeface="Haettenschweiler" panose="020B0706040902060204" pitchFamily="34" charset="0"/>
              </a:endParaRPr>
            </a:p>
          </p:txBody>
        </p:sp>
      </p:grpSp>
      <p:sp>
        <p:nvSpPr>
          <p:cNvPr id="63" name="TextBox 62">
            <a:extLst>
              <a:ext uri="{FF2B5EF4-FFF2-40B4-BE49-F238E27FC236}">
                <a16:creationId xmlns:a16="http://schemas.microsoft.com/office/drawing/2014/main" id="{8CAE9A73-C465-4AE9-9736-03CC61CE86D1}"/>
              </a:ext>
            </a:extLst>
          </p:cNvPr>
          <p:cNvSpPr txBox="1"/>
          <p:nvPr/>
        </p:nvSpPr>
        <p:spPr>
          <a:xfrm>
            <a:off x="3966411" y="8339879"/>
            <a:ext cx="3374422" cy="1323439"/>
          </a:xfrm>
          <a:prstGeom prst="rect">
            <a:avLst/>
          </a:prstGeom>
          <a:noFill/>
        </p:spPr>
        <p:txBody>
          <a:bodyPr wrap="square" rtlCol="0">
            <a:spAutoFit/>
          </a:bodyPr>
          <a:lstStyle/>
          <a:p>
            <a:endParaRPr lang="en-US" sz="2000" b="1" dirty="0">
              <a:latin typeface="GatsbyFLF" panose="02000606020000020003" pitchFamily="2" charset="0"/>
            </a:endParaRPr>
          </a:p>
          <a:p>
            <a:r>
              <a:rPr lang="en-US" sz="2000" b="1" dirty="0">
                <a:latin typeface="Informal Roman" panose="030604020304060B0204" pitchFamily="66" charset="0"/>
              </a:rPr>
              <a:t>STUDENT		</a:t>
            </a:r>
            <a:r>
              <a:rPr lang="en-US" sz="2000" b="1" dirty="0" smtClean="0">
                <a:latin typeface="Informal Roman" panose="030604020304060B0204" pitchFamily="66" charset="0"/>
              </a:rPr>
              <a:t>         DATE</a:t>
            </a:r>
            <a:endParaRPr lang="en-US" sz="2000" b="1" dirty="0">
              <a:latin typeface="Informal Roman" panose="030604020304060B0204" pitchFamily="66" charset="0"/>
            </a:endParaRPr>
          </a:p>
          <a:p>
            <a:endParaRPr lang="en-US" sz="2000" b="1" dirty="0">
              <a:latin typeface="GatsbyFLF" panose="02000606020000020003" pitchFamily="2" charset="0"/>
            </a:endParaRPr>
          </a:p>
          <a:p>
            <a:r>
              <a:rPr lang="en-US" sz="2000" b="1" dirty="0" smtClean="0">
                <a:latin typeface="Informal Roman" panose="030604020304060B0204" pitchFamily="66" charset="0"/>
              </a:rPr>
              <a:t>PARENT</a:t>
            </a:r>
            <a:r>
              <a:rPr lang="en-US" sz="2000" b="1" dirty="0">
                <a:latin typeface="Informal Roman" panose="030604020304060B0204" pitchFamily="66" charset="0"/>
              </a:rPr>
              <a:t> </a:t>
            </a:r>
            <a:r>
              <a:rPr lang="en-US" sz="2000" b="1" dirty="0" smtClean="0">
                <a:latin typeface="Informal Roman" panose="030604020304060B0204" pitchFamily="66" charset="0"/>
              </a:rPr>
              <a:t>EMAIL ADDRESS</a:t>
            </a:r>
            <a:endParaRPr lang="en-US" sz="2000" b="1" dirty="0">
              <a:latin typeface="Informal Roman" panose="030604020304060B0204" pitchFamily="66" charset="0"/>
            </a:endParaRPr>
          </a:p>
        </p:txBody>
      </p:sp>
      <p:cxnSp>
        <p:nvCxnSpPr>
          <p:cNvPr id="64" name="Straight Connector 63">
            <a:extLst>
              <a:ext uri="{FF2B5EF4-FFF2-40B4-BE49-F238E27FC236}">
                <a16:creationId xmlns:a16="http://schemas.microsoft.com/office/drawing/2014/main" id="{3CE8CE89-D63D-42FF-8957-FA3BD540F640}"/>
              </a:ext>
            </a:extLst>
          </p:cNvPr>
          <p:cNvCxnSpPr>
            <a:cxnSpLocks/>
          </p:cNvCxnSpPr>
          <p:nvPr/>
        </p:nvCxnSpPr>
        <p:spPr>
          <a:xfrm>
            <a:off x="4006884" y="8702587"/>
            <a:ext cx="3372107" cy="0"/>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65" name="Straight Connector 64">
            <a:extLst>
              <a:ext uri="{FF2B5EF4-FFF2-40B4-BE49-F238E27FC236}">
                <a16:creationId xmlns:a16="http://schemas.microsoft.com/office/drawing/2014/main" id="{B2A4BF94-5CC1-4DB6-B632-D56C414FC93F}"/>
              </a:ext>
            </a:extLst>
          </p:cNvPr>
          <p:cNvCxnSpPr>
            <a:cxnSpLocks/>
          </p:cNvCxnSpPr>
          <p:nvPr/>
        </p:nvCxnSpPr>
        <p:spPr>
          <a:xfrm>
            <a:off x="4028608" y="9292740"/>
            <a:ext cx="3372107" cy="0"/>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349590" y="4444409"/>
            <a:ext cx="3426749" cy="2492990"/>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As always I will start with a list of novels that are available </a:t>
            </a:r>
            <a:r>
              <a:rPr lang="en-US" sz="1200" dirty="0" smtClean="0">
                <a:latin typeface="Times New Roman" panose="02020603050405020304" pitchFamily="18" charset="0"/>
                <a:cs typeface="Times New Roman" panose="02020603050405020304" pitchFamily="18" charset="0"/>
              </a:rPr>
              <a:t>from our class sets for </a:t>
            </a:r>
            <a:r>
              <a:rPr lang="en-US" sz="1200" dirty="0" smtClean="0">
                <a:latin typeface="Times New Roman" panose="02020603050405020304" pitchFamily="18" charset="0"/>
                <a:cs typeface="Times New Roman" panose="02020603050405020304" pitchFamily="18" charset="0"/>
              </a:rPr>
              <a:t>reading this year, but it is up for debate and open to suggestion:  </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And Then There Were None</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Mrs. </a:t>
            </a:r>
            <a:r>
              <a:rPr lang="en-US" sz="1200" i="1" dirty="0" err="1" smtClean="0">
                <a:latin typeface="Times New Roman" panose="02020603050405020304" pitchFamily="18" charset="0"/>
                <a:cs typeface="Times New Roman" panose="02020603050405020304" pitchFamily="18" charset="0"/>
              </a:rPr>
              <a:t>Frisby</a:t>
            </a:r>
            <a:r>
              <a:rPr lang="en-US" sz="1200" i="1" dirty="0" smtClean="0">
                <a:latin typeface="Times New Roman" panose="02020603050405020304" pitchFamily="18" charset="0"/>
                <a:cs typeface="Times New Roman" panose="02020603050405020304" pitchFamily="18" charset="0"/>
              </a:rPr>
              <a:t> and the Rats of NIMH</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The Lion, The Witch, and The Wardrobe</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The One and Only Ivan</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The Raven and other Edgar Allan Poe Works</a:t>
            </a:r>
            <a:endParaRPr lang="en-US" sz="1200" i="1"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The Time Machine</a:t>
            </a:r>
            <a:endParaRPr lang="en-US" sz="1200" i="1"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Treasure  Island</a:t>
            </a:r>
          </a:p>
          <a:p>
            <a:pPr marL="171450" indent="-171450">
              <a:buFont typeface="Wingdings" panose="05000000000000000000" pitchFamily="2" charset="2"/>
              <a:buChar char="v"/>
            </a:pPr>
            <a:r>
              <a:rPr lang="en-US" sz="1200" i="1" dirty="0" smtClean="0">
                <a:latin typeface="Times New Roman" panose="02020603050405020304" pitchFamily="18" charset="0"/>
                <a:cs typeface="Times New Roman" panose="02020603050405020304" pitchFamily="18" charset="0"/>
              </a:rPr>
              <a:t>Witness</a:t>
            </a:r>
            <a:endParaRPr lang="en-US" sz="1200" i="1"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Blind </a:t>
            </a:r>
            <a:r>
              <a:rPr lang="en-US" sz="1200" dirty="0" smtClean="0">
                <a:latin typeface="Times New Roman" panose="02020603050405020304" pitchFamily="18" charset="0"/>
                <a:cs typeface="Times New Roman" panose="02020603050405020304" pitchFamily="18" charset="0"/>
              </a:rPr>
              <a:t>Date With A Book</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Newer YA Book</a:t>
            </a:r>
            <a:endParaRPr lang="en-US" sz="1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02613" y="7729870"/>
            <a:ext cx="3373726" cy="1938992"/>
          </a:xfrm>
          <a:prstGeom prst="rect">
            <a:avLst/>
          </a:prstGeom>
          <a:noFill/>
        </p:spPr>
        <p:txBody>
          <a:bodyPr wrap="square" rtlCol="0">
            <a:spAutoFit/>
          </a:bodyPr>
          <a:lstStyle/>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Comic Strips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Compare and Contrast Paper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Creative Writing</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Literary Art</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Newsletter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Novel Essays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Opinion Paper</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Personal Narratives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Research Papers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Reviews</a:t>
            </a:r>
            <a:endParaRPr lang="en-US" sz="1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493602" y="8010525"/>
            <a:ext cx="1337788" cy="1568582"/>
          </a:xfrm>
          <a:prstGeom prst="rect">
            <a:avLst/>
          </a:prstGeom>
        </p:spPr>
      </p:pic>
    </p:spTree>
    <p:extLst>
      <p:ext uri="{BB962C8B-B14F-4D97-AF65-F5344CB8AC3E}">
        <p14:creationId xmlns:p14="http://schemas.microsoft.com/office/powerpoint/2010/main" val="576212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858</Words>
  <Application>Microsoft Office PowerPoint</Application>
  <PresentationFormat>Custom</PresentationFormat>
  <Paragraphs>82</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Brush Script MT</vt:lpstr>
      <vt:lpstr>Calibri</vt:lpstr>
      <vt:lpstr>Calibri Light</vt:lpstr>
      <vt:lpstr>Franklin Gothic Medium</vt:lpstr>
      <vt:lpstr>GatsbyFLF</vt:lpstr>
      <vt:lpstr>Haettenschweiler</vt:lpstr>
      <vt:lpstr>Informal Roman</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Avery</dc:creator>
  <cp:lastModifiedBy>Mikal Doke</cp:lastModifiedBy>
  <cp:revision>42</cp:revision>
  <cp:lastPrinted>2017-08-29T14:53:18Z</cp:lastPrinted>
  <dcterms:created xsi:type="dcterms:W3CDTF">2017-07-29T20:16:37Z</dcterms:created>
  <dcterms:modified xsi:type="dcterms:W3CDTF">2017-08-29T14:58:55Z</dcterms:modified>
</cp:coreProperties>
</file>